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sldIdLst>
    <p:sldId id="256" r:id="rId2"/>
    <p:sldId id="264" r:id="rId3"/>
    <p:sldId id="265" r:id="rId4"/>
    <p:sldId id="266" r:id="rId5"/>
    <p:sldId id="273" r:id="rId6"/>
    <p:sldId id="268" r:id="rId7"/>
    <p:sldId id="267" r:id="rId8"/>
    <p:sldId id="269" r:id="rId9"/>
    <p:sldId id="270" r:id="rId10"/>
    <p:sldId id="274" r:id="rId11"/>
    <p:sldId id="275" r:id="rId12"/>
    <p:sldId id="272" r:id="rId13"/>
    <p:sldId id="271" r:id="rId1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" initials="N" lastIdx="10" clrIdx="0">
    <p:extLst>
      <p:ext uri="{19B8F6BF-5375-455C-9EA6-DF929625EA0E}">
        <p15:presenceInfo xmlns:p15="http://schemas.microsoft.com/office/powerpoint/2012/main" userId="N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rednji slog 2 – poudarek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rednji slog 2 – poudarek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19T09:33:04.860" idx="1">
    <p:pos x="3326" y="2462"/>
    <p:text>Priseljenci: dvojna naloga: učni jezik (se ne naučiš sproti) in tuj jezik: naučiš se sproti za osnovno vsakdanje sporazumevanje).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19T09:34:36.501" idx="2">
    <p:pos x="2122" y="1200"/>
    <p:text>dokument, ki državam nalaga, da morajo poskrbeti za učenje jezika kot tujega ali učnega jezika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19T09:37:12.367" idx="3">
    <p:pos x="3789" y="1792"/>
    <p:text>glede na ravni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19T09:41:11.966" idx="9">
    <p:pos x="1704" y="1541"/>
    <p:text>jezika za akademsko zmožnost se ne naučiš sproti ali samo z učiteljem jezika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19T09:41:56.215" idx="10">
    <p:pos x="10" y="10"/>
    <p:text>specifika predmeta, merljivi cilji - bo napredoval je nesmisleno, bo izboljšal bralno tehniko nesmisel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5774-F2C1-48BF-8DA6-DBC4579E5A1A}" type="datetimeFigureOut">
              <a:rPr lang="sl-SI" smtClean="0"/>
              <a:t>8.9.2019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EEAF1F3-72DF-4B19-818F-F8EBED2B96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150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5774-F2C1-48BF-8DA6-DBC4579E5A1A}" type="datetimeFigureOut">
              <a:rPr lang="sl-SI" smtClean="0"/>
              <a:t>8.9.2019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EAF1F3-72DF-4B19-818F-F8EBED2B96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817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5774-F2C1-48BF-8DA6-DBC4579E5A1A}" type="datetimeFigureOut">
              <a:rPr lang="sl-SI" smtClean="0"/>
              <a:t>8.9.2019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EAF1F3-72DF-4B19-818F-F8EBED2B96B4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3258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5774-F2C1-48BF-8DA6-DBC4579E5A1A}" type="datetimeFigureOut">
              <a:rPr lang="sl-SI" smtClean="0"/>
              <a:t>8.9.2019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EAF1F3-72DF-4B19-818F-F8EBED2B96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6440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5774-F2C1-48BF-8DA6-DBC4579E5A1A}" type="datetimeFigureOut">
              <a:rPr lang="sl-SI" smtClean="0"/>
              <a:t>8.9.2019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EAF1F3-72DF-4B19-818F-F8EBED2B96B4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9305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5774-F2C1-48BF-8DA6-DBC4579E5A1A}" type="datetimeFigureOut">
              <a:rPr lang="sl-SI" smtClean="0"/>
              <a:t>8.9.2019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EAF1F3-72DF-4B19-818F-F8EBED2B96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5252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5774-F2C1-48BF-8DA6-DBC4579E5A1A}" type="datetimeFigureOut">
              <a:rPr lang="sl-SI" smtClean="0"/>
              <a:t>8.9.2019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F1F3-72DF-4B19-818F-F8EBED2B96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9974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5774-F2C1-48BF-8DA6-DBC4579E5A1A}" type="datetimeFigureOut">
              <a:rPr lang="sl-SI" smtClean="0"/>
              <a:t>8.9.2019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F1F3-72DF-4B19-818F-F8EBED2B96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808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5774-F2C1-48BF-8DA6-DBC4579E5A1A}" type="datetimeFigureOut">
              <a:rPr lang="sl-SI" smtClean="0"/>
              <a:t>8.9.2019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F1F3-72DF-4B19-818F-F8EBED2B96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203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5774-F2C1-48BF-8DA6-DBC4579E5A1A}" type="datetimeFigureOut">
              <a:rPr lang="sl-SI" smtClean="0"/>
              <a:t>8.9.2019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EAF1F3-72DF-4B19-818F-F8EBED2B96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478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5774-F2C1-48BF-8DA6-DBC4579E5A1A}" type="datetimeFigureOut">
              <a:rPr lang="sl-SI" smtClean="0"/>
              <a:t>8.9.2019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EAF1F3-72DF-4B19-818F-F8EBED2B96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355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5774-F2C1-48BF-8DA6-DBC4579E5A1A}" type="datetimeFigureOut">
              <a:rPr lang="sl-SI" smtClean="0"/>
              <a:t>8.9.2019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EAF1F3-72DF-4B19-818F-F8EBED2B96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5541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5774-F2C1-48BF-8DA6-DBC4579E5A1A}" type="datetimeFigureOut">
              <a:rPr lang="sl-SI" smtClean="0"/>
              <a:t>8.9.2019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F1F3-72DF-4B19-818F-F8EBED2B96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631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5774-F2C1-48BF-8DA6-DBC4579E5A1A}" type="datetimeFigureOut">
              <a:rPr lang="sl-SI" smtClean="0"/>
              <a:t>8.9.2019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F1F3-72DF-4B19-818F-F8EBED2B96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9500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5774-F2C1-48BF-8DA6-DBC4579E5A1A}" type="datetimeFigureOut">
              <a:rPr lang="sl-SI" smtClean="0"/>
              <a:t>8.9.2019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F1F3-72DF-4B19-818F-F8EBED2B96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48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5774-F2C1-48BF-8DA6-DBC4579E5A1A}" type="datetimeFigureOut">
              <a:rPr lang="sl-SI" smtClean="0"/>
              <a:t>8.9.2019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EAF1F3-72DF-4B19-818F-F8EBED2B96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3766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65774-F2C1-48BF-8DA6-DBC4579E5A1A}" type="datetimeFigureOut">
              <a:rPr lang="sl-SI" smtClean="0"/>
              <a:t>8.9.2019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EEAF1F3-72DF-4B19-818F-F8EBED2B96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607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487.gvs.arnes.si/moodle/file.php/72/Prirocnik_za_delo_z_ucenci_priseljenci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sc.eu/fichiers/contenu_fichiers1/865/2011-01-D-67-sl-2.pdf" TargetMode="External"/><Relationship Id="rId2" Type="http://schemas.openxmlformats.org/officeDocument/2006/relationships/hyperlink" Target="http://www.centerslo.net/l2.asp?L1_ID=7&amp;L2_ID=32&amp;LANG=slo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hyperlink" Target="http://487.gvs.arnes.si/moodle/file.php/72/Prirocnik_za_delo_z_ucenci_priseljenci.pdf" TargetMode="External"/><Relationship Id="rId4" Type="http://schemas.openxmlformats.org/officeDocument/2006/relationships/hyperlink" Target="https://www.zrss.si/objava/vkljucevanje-otrok-begunce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89213" y="2514601"/>
            <a:ext cx="8915399" cy="1547504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endParaRPr lang="sl-SI" sz="3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19565" y="4306165"/>
            <a:ext cx="9685048" cy="2334780"/>
          </a:xfrm>
        </p:spPr>
        <p:txBody>
          <a:bodyPr>
            <a:normAutofit fontScale="70000" lnSpcReduction="20000"/>
          </a:bodyPr>
          <a:lstStyle/>
          <a:p>
            <a:r>
              <a:rPr lang="sl-SI" sz="3600" b="1" u="sng" dirty="0">
                <a:solidFill>
                  <a:schemeClr val="tx1"/>
                </a:solidFill>
              </a:rPr>
              <a:t>USPEŠNA INTEGRACIJA UČENCEV MIGRANTOV V OSNOVNI ŠOLI (formativno spremljanje</a:t>
            </a:r>
            <a:r>
              <a:rPr lang="sl-SI" sz="3600" b="1" u="sng" dirty="0" smtClean="0">
                <a:solidFill>
                  <a:schemeClr val="tx1"/>
                </a:solidFill>
              </a:rPr>
              <a:t>)</a:t>
            </a:r>
          </a:p>
          <a:p>
            <a:endParaRPr lang="sl-SI" sz="3600" b="1" u="sng" dirty="0" smtClean="0">
              <a:solidFill>
                <a:schemeClr val="tx1"/>
              </a:solidFill>
            </a:endParaRPr>
          </a:p>
          <a:p>
            <a:r>
              <a:rPr lang="sl-SI" sz="1900" b="1" u="sng" dirty="0" smtClean="0">
                <a:solidFill>
                  <a:schemeClr val="tx1"/>
                </a:solidFill>
              </a:rPr>
              <a:t>Nina Bradić, OŠ Spodnja Šiška, Gasilska 17, Ljubljana</a:t>
            </a:r>
          </a:p>
          <a:p>
            <a:r>
              <a:rPr lang="sl-SI" sz="3600" b="1" dirty="0">
                <a:solidFill>
                  <a:schemeClr val="tx1"/>
                </a:solidFill>
              </a:rPr>
              <a:t/>
            </a:r>
            <a:br>
              <a:rPr lang="sl-SI" sz="3600" b="1" dirty="0">
                <a:solidFill>
                  <a:schemeClr val="tx1"/>
                </a:solidFill>
              </a:rPr>
            </a:br>
            <a:endParaRPr lang="sl-SI" sz="3600" b="1" dirty="0">
              <a:solidFill>
                <a:schemeClr val="tx1"/>
              </a:solidFill>
            </a:endParaRPr>
          </a:p>
          <a:p>
            <a:endParaRPr lang="sl-SI" b="1" dirty="0"/>
          </a:p>
        </p:txBody>
      </p:sp>
      <p:sp>
        <p:nvSpPr>
          <p:cNvPr id="4" name="Pravokotnik 3"/>
          <p:cNvSpPr/>
          <p:nvPr/>
        </p:nvSpPr>
        <p:spPr>
          <a:xfrm>
            <a:off x="3048000" y="31058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400" b="1" i="1" dirty="0" smtClean="0">
                <a:solidFill>
                  <a:srgbClr val="002060"/>
                </a:solidFill>
                <a:latin typeface="LucidaCalligraphy-Italic"/>
              </a:rPr>
              <a:t>Meje </a:t>
            </a:r>
            <a:r>
              <a:rPr lang="sl-SI" sz="2400" b="1" i="1" dirty="0">
                <a:solidFill>
                  <a:srgbClr val="002060"/>
                </a:solidFill>
                <a:latin typeface="LucidaCalligraphy-Italic"/>
              </a:rPr>
              <a:t>mojega jezika</a:t>
            </a:r>
          </a:p>
          <a:p>
            <a:r>
              <a:rPr lang="sl-SI" sz="2400" b="1" i="1" dirty="0">
                <a:solidFill>
                  <a:srgbClr val="002060"/>
                </a:solidFill>
                <a:latin typeface="LucidaCalligraphy-Italic"/>
              </a:rPr>
              <a:t>so meje mojega sveta</a:t>
            </a:r>
            <a:r>
              <a:rPr lang="sl-SI" sz="2400" b="1" i="1" dirty="0" smtClean="0">
                <a:solidFill>
                  <a:srgbClr val="002060"/>
                </a:solidFill>
                <a:latin typeface="LucidaCalligraphy-Italic"/>
              </a:rPr>
              <a:t>. (L. Wittgenstein)</a:t>
            </a:r>
            <a:endParaRPr lang="sl-SI" sz="2400" b="1" i="1" dirty="0">
              <a:solidFill>
                <a:srgbClr val="002060"/>
              </a:solidFill>
              <a:latin typeface="LucidaCalligraphy-Italic"/>
            </a:endParaRPr>
          </a:p>
          <a:p>
            <a:endParaRPr lang="sl-SI" sz="24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142" y="2514600"/>
            <a:ext cx="2063338" cy="154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7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u="sng" dirty="0" smtClean="0"/>
              <a:t>Priročnik za </a:t>
            </a:r>
            <a:r>
              <a:rPr lang="sl-SI" b="1" u="sng" dirty="0"/>
              <a:t>delo s priseljenci: </a:t>
            </a:r>
            <a:r>
              <a:rPr lang="sl-SI" dirty="0">
                <a:hlinkClick r:id="rId2"/>
              </a:rPr>
              <a:t>http://</a:t>
            </a:r>
            <a:r>
              <a:rPr lang="sl-SI" dirty="0" smtClean="0">
                <a:hlinkClick r:id="rId2"/>
              </a:rPr>
              <a:t>487.gvs.arnes.si/moodle/file.php/72/Prirocnik_za_delo_z_ucenci_priseljenci.pdf</a:t>
            </a:r>
            <a:endParaRPr lang="sl-SI" dirty="0" smtClean="0"/>
          </a:p>
          <a:p>
            <a:r>
              <a:rPr lang="sl-SI" dirty="0" smtClean="0"/>
              <a:t>Priročnik s frazami (</a:t>
            </a:r>
            <a:r>
              <a:rPr lang="sl-SI" dirty="0" smtClean="0"/>
              <a:t>angleško-perzijsko-arabsko</a:t>
            </a:r>
            <a:r>
              <a:rPr lang="sl-SI" dirty="0"/>
              <a:t>) http://www.vlada.si/fileadmin/dokumenti/si/projekti/2015/begunci/dokumenti/balkans-slov150916.pdf</a:t>
            </a: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8781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/>
              <a:t>DEJAVNOSTI ZA VKLJUČEVANJE OTROK (BP) </a:t>
            </a:r>
            <a:br>
              <a:rPr lang="sl-SI" b="1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Zgodba s stripom (razrezan strip, glavna oseba, prostor, čas, začetek in konec);</a:t>
            </a:r>
          </a:p>
          <a:p>
            <a:r>
              <a:rPr lang="sl-SI" dirty="0"/>
              <a:t>opis slike/razglednice (črna razglednica/prazen list), zaigrajmo sliko;</a:t>
            </a:r>
          </a:p>
          <a:p>
            <a:r>
              <a:rPr lang="sl-SI" dirty="0"/>
              <a:t>opis besede (prepovedana beseda);</a:t>
            </a:r>
          </a:p>
          <a:p>
            <a:r>
              <a:rPr lang="sl-SI" dirty="0"/>
              <a:t>telefonček;</a:t>
            </a:r>
          </a:p>
          <a:p>
            <a:r>
              <a:rPr lang="sl-SI" dirty="0"/>
              <a:t>5 besed na temo;</a:t>
            </a:r>
          </a:p>
          <a:p>
            <a:r>
              <a:rPr lang="sl-SI" dirty="0"/>
              <a:t>dražba (100 EUR, kupujejo stavke; 2 točki, če kupijo pravile stavek; 3 točke če ga popravijo, -3, če ga ne popravijo);</a:t>
            </a:r>
          </a:p>
          <a:p>
            <a:r>
              <a:rPr lang="sl-SI" dirty="0"/>
              <a:t>resnica/laž</a:t>
            </a:r>
          </a:p>
          <a:p>
            <a:r>
              <a:rPr lang="sl-SI" dirty="0"/>
              <a:t>Človek ne jezi se (št. pik zahtevan sklon)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8031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 descr="Äas za slovenÅ¡Äino1 uc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31" y="196953"/>
            <a:ext cx="2019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919" y="196953"/>
            <a:ext cx="2135203" cy="2135203"/>
          </a:xfrm>
          <a:prstGeom prst="rect">
            <a:avLst/>
          </a:prstGeom>
        </p:spPr>
      </p:pic>
      <p:pic>
        <p:nvPicPr>
          <p:cNvPr id="1028" name="Picture 4" descr="http://www.emka.si/img/product/24t_2014/Res_t_97896123493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34" y="196953"/>
            <a:ext cx="1424620" cy="202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enterslo.si/wp-content/uploads/2016/04/Cas-za-slovenscino-2_U-211x30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078" y="259159"/>
            <a:ext cx="1983200" cy="281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aslovnica-ucbenik-slo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21" y="2457664"/>
            <a:ext cx="238125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lika_jezika_wid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415" y="4246739"/>
            <a:ext cx="3329416" cy="248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rirocnik-povej-naprej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19" y="3967442"/>
            <a:ext cx="19050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rirocnik-pogovarjamo-se-naprej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276" y="3967442"/>
            <a:ext cx="19050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14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 descr="Rezultat iskanja slik za pianist animated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2279650"/>
            <a:ext cx="3457575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nakokraki trikotnik 3"/>
          <p:cNvSpPr/>
          <p:nvPr/>
        </p:nvSpPr>
        <p:spPr>
          <a:xfrm>
            <a:off x="8775700" y="1905000"/>
            <a:ext cx="2817091" cy="1976582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PRAVLJICE NA DELU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0660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jeni pravokotnik 4"/>
          <p:cNvSpPr/>
          <p:nvPr/>
        </p:nvSpPr>
        <p:spPr>
          <a:xfrm>
            <a:off x="2842591" y="4094922"/>
            <a:ext cx="7844663" cy="146105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SLOVENŠČINA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92925" y="2206111"/>
            <a:ext cx="8915400" cy="3777622"/>
          </a:xfrm>
        </p:spPr>
        <p:txBody>
          <a:bodyPr>
            <a:normAutofit/>
          </a:bodyPr>
          <a:lstStyle/>
          <a:p>
            <a:r>
              <a:rPr lang="sl-SI" sz="2000" b="1" u="sng" dirty="0" smtClean="0"/>
              <a:t>KOT PRVI JEZIK </a:t>
            </a:r>
            <a:r>
              <a:rPr lang="sl-SI" sz="2000" dirty="0" smtClean="0"/>
              <a:t>(prvi po pomembnosti, učiti se ga začne najprej);</a:t>
            </a:r>
          </a:p>
          <a:p>
            <a:pPr marL="0" indent="0">
              <a:buNone/>
            </a:pPr>
            <a:endParaRPr lang="sl-SI" sz="2000" dirty="0" smtClean="0"/>
          </a:p>
          <a:p>
            <a:r>
              <a:rPr lang="sl-SI" sz="2000" b="1" u="sng" dirty="0" smtClean="0"/>
              <a:t>KOT DRUGI JEZIK </a:t>
            </a:r>
            <a:r>
              <a:rPr lang="sl-SI" sz="2000" dirty="0" smtClean="0"/>
              <a:t>(sredstvo komunikacije, uči se ga vzporedno s prvim jezikom, usvaja in uči se ga v okolju, kjer se ta jezik govori); </a:t>
            </a:r>
          </a:p>
          <a:p>
            <a:pPr marL="0" indent="0">
              <a:buNone/>
            </a:pPr>
            <a:endParaRPr lang="sl-SI" sz="2000" dirty="0" smtClean="0"/>
          </a:p>
          <a:p>
            <a:r>
              <a:rPr lang="sl-SI" sz="2000" b="1" u="sng" dirty="0" smtClean="0"/>
              <a:t>KOT TUJI JEZIK </a:t>
            </a:r>
            <a:r>
              <a:rPr lang="sl-SI" sz="2000" b="1" dirty="0" smtClean="0"/>
              <a:t>(uči se ga v okolju, kjer ta običajno ni v uporabi, vsakdanje sporazumevanje)</a:t>
            </a:r>
          </a:p>
          <a:p>
            <a:r>
              <a:rPr lang="sl-SI" sz="2000" b="1" u="sng" dirty="0" smtClean="0"/>
              <a:t>UČNI JEZIK </a:t>
            </a:r>
            <a:r>
              <a:rPr lang="sl-SI" sz="2000" b="1" dirty="0" smtClean="0"/>
              <a:t>(ne naučiš se ga sproti</a:t>
            </a:r>
            <a:r>
              <a:rPr lang="sl-SI" sz="2000" dirty="0" smtClean="0"/>
              <a:t>)</a:t>
            </a:r>
            <a:endParaRPr lang="sl-SI" sz="2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254" y="4809506"/>
            <a:ext cx="1182819" cy="1842608"/>
          </a:xfrm>
          <a:prstGeom prst="rect">
            <a:avLst/>
          </a:prstGeom>
        </p:spPr>
      </p:pic>
      <p:sp>
        <p:nvSpPr>
          <p:cNvPr id="6" name="Oblak 5"/>
          <p:cNvSpPr/>
          <p:nvPr/>
        </p:nvSpPr>
        <p:spPr>
          <a:xfrm>
            <a:off x="273132" y="973777"/>
            <a:ext cx="2660073" cy="2173184"/>
          </a:xfrm>
          <a:prstGeom prst="cloudCallout">
            <a:avLst>
              <a:gd name="adj1" fmla="val 46578"/>
              <a:gd name="adj2" fmla="val 7670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Izključne odgovornosti ne nosi učitelj jezika. 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135516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SLOVENŠČINA KOT J2/TJ – OBLIKOVANJE IN IZVAJANJE UN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 smtClean="0"/>
              <a:t>SEJO</a:t>
            </a:r>
            <a:r>
              <a:rPr lang="sl-SI" dirty="0" smtClean="0"/>
              <a:t> (skupni evropski jezikovni okvir: učenje, poučevanje, ocenjevanje)</a:t>
            </a:r>
          </a:p>
          <a:p>
            <a:r>
              <a:rPr lang="sl-SI" b="1" dirty="0" smtClean="0"/>
              <a:t>SLOVENŠČINA ZA TUJCE </a:t>
            </a:r>
            <a:r>
              <a:rPr lang="sl-SI" dirty="0" smtClean="0"/>
              <a:t>(javno veljaven izobraževalni program)</a:t>
            </a:r>
          </a:p>
          <a:p>
            <a:r>
              <a:rPr lang="sl-SI" b="1" dirty="0" smtClean="0"/>
              <a:t>PRAVILNIK O OCENJEVANJU</a:t>
            </a:r>
          </a:p>
          <a:p>
            <a:r>
              <a:rPr lang="sl-SI" b="1" dirty="0"/>
              <a:t>SMERNICE (http://eportal.mss.edus.si/msswww/programi2013/programi/media/pdf/smernice/Smernice_izobrazevanje_otrok_tujcev.pdf</a:t>
            </a:r>
            <a:endParaRPr lang="sl-SI" b="1" dirty="0" smtClean="0"/>
          </a:p>
          <a:p>
            <a:endParaRPr lang="sl-SI" b="1" dirty="0"/>
          </a:p>
          <a:p>
            <a:pPr marL="0" indent="0">
              <a:buNone/>
            </a:pPr>
            <a:endParaRPr lang="sl-SI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214" y="4094922"/>
            <a:ext cx="2411827" cy="196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1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SEJO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dokument, ki</a:t>
            </a:r>
            <a:r>
              <a:rPr lang="sl-SI" dirty="0"/>
              <a:t> </a:t>
            </a:r>
            <a:r>
              <a:rPr lang="sl-SI" dirty="0" smtClean="0"/>
              <a:t>predstavlja</a:t>
            </a:r>
            <a:r>
              <a:rPr lang="sl-SI" dirty="0"/>
              <a:t> </a:t>
            </a:r>
            <a:r>
              <a:rPr lang="sl-SI" dirty="0" smtClean="0"/>
              <a:t>skupno</a:t>
            </a:r>
            <a:r>
              <a:rPr lang="sl-SI" dirty="0"/>
              <a:t> </a:t>
            </a:r>
            <a:r>
              <a:rPr lang="sl-SI" dirty="0" smtClean="0"/>
              <a:t>osnovo</a:t>
            </a:r>
            <a:r>
              <a:rPr lang="sl-SI" dirty="0"/>
              <a:t> </a:t>
            </a:r>
            <a:r>
              <a:rPr lang="sl-SI" dirty="0" smtClean="0"/>
              <a:t>za</a:t>
            </a:r>
            <a:r>
              <a:rPr lang="sl-SI" dirty="0"/>
              <a:t> </a:t>
            </a:r>
            <a:r>
              <a:rPr lang="sl-SI" dirty="0" smtClean="0"/>
              <a:t>pripravljanje</a:t>
            </a:r>
            <a:r>
              <a:rPr lang="sl-SI" dirty="0"/>
              <a:t> </a:t>
            </a:r>
            <a:r>
              <a:rPr lang="sl-SI" dirty="0" smtClean="0"/>
              <a:t>jezikovnih</a:t>
            </a:r>
            <a:r>
              <a:rPr lang="sl-SI" dirty="0"/>
              <a:t> </a:t>
            </a:r>
            <a:r>
              <a:rPr lang="sl-SI" dirty="0" smtClean="0"/>
              <a:t>učnih</a:t>
            </a:r>
            <a:endParaRPr lang="sl-SI" dirty="0"/>
          </a:p>
          <a:p>
            <a:pPr marL="0" indent="0">
              <a:buNone/>
            </a:pPr>
            <a:r>
              <a:rPr lang="sl-SI" dirty="0" smtClean="0"/>
              <a:t>načrtov, </a:t>
            </a:r>
            <a:r>
              <a:rPr lang="sl-SI" dirty="0" err="1" smtClean="0"/>
              <a:t>kurikularnih</a:t>
            </a:r>
            <a:r>
              <a:rPr lang="sl-SI" dirty="0"/>
              <a:t> </a:t>
            </a:r>
            <a:r>
              <a:rPr lang="sl-SI" dirty="0" smtClean="0"/>
              <a:t>smernic, učbenikov in izpitov</a:t>
            </a:r>
            <a:r>
              <a:rPr lang="sl-SI" dirty="0"/>
              <a:t> </a:t>
            </a:r>
            <a:r>
              <a:rPr lang="sl-SI" dirty="0" smtClean="0"/>
              <a:t>v</a:t>
            </a:r>
            <a:r>
              <a:rPr lang="sl-SI" dirty="0"/>
              <a:t> </a:t>
            </a:r>
            <a:r>
              <a:rPr lang="sl-SI" dirty="0" smtClean="0"/>
              <a:t>Evropi; </a:t>
            </a:r>
          </a:p>
          <a:p>
            <a:r>
              <a:rPr lang="sl-SI" dirty="0" smtClean="0"/>
              <a:t>Smernice za opis dosežkov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046500"/>
              </p:ext>
            </p:extLst>
          </p:nvPr>
        </p:nvGraphicFramePr>
        <p:xfrm>
          <a:off x="2589212" y="3466151"/>
          <a:ext cx="8128000" cy="2194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SPORAZUMEVALNE</a:t>
                      </a:r>
                      <a:r>
                        <a:rPr lang="sl-SI" baseline="0" dirty="0" smtClean="0">
                          <a:solidFill>
                            <a:schemeClr val="tx1"/>
                          </a:solidFill>
                        </a:rPr>
                        <a:t> ZMOŽNOSTI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RAZUMEVANJE (bralno</a:t>
                      </a:r>
                      <a:r>
                        <a:rPr lang="sl-SI" baseline="0" dirty="0" smtClean="0">
                          <a:solidFill>
                            <a:schemeClr val="tx1"/>
                          </a:solidFill>
                        </a:rPr>
                        <a:t> in slušno</a:t>
                      </a:r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GOVORJENJE</a:t>
                      </a:r>
                    </a:p>
                    <a:p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PISANJE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VSTOPNA</a:t>
                      </a:r>
                      <a:r>
                        <a:rPr lang="sl-SI" baseline="0" dirty="0" smtClean="0"/>
                        <a:t> RAVEN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raven A1 (osnovni uporabnik)</a:t>
                      </a:r>
                    </a:p>
                    <a:p>
                      <a:r>
                        <a:rPr lang="sl-SI" dirty="0" smtClean="0"/>
                        <a:t>raven</a:t>
                      </a:r>
                      <a:r>
                        <a:rPr lang="sl-SI" baseline="0" dirty="0" smtClean="0"/>
                        <a:t> B1 (samostojni uporabnik)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GRADIVA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i="0" u="sng" dirty="0" smtClean="0"/>
                        <a:t>Poigrajmo se slovensko </a:t>
                      </a:r>
                      <a:r>
                        <a:rPr lang="sl-SI" dirty="0" smtClean="0"/>
                        <a:t>(7–10 let) – raven A1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0280" y="188918"/>
            <a:ext cx="1791194" cy="169417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18" y="4709938"/>
            <a:ext cx="2040659" cy="214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u="sng" dirty="0" smtClean="0"/>
              <a:t>UČNI NAČRT ZA UČENCE TUJCE</a:t>
            </a:r>
            <a:endParaRPr lang="sl-SI" b="1" u="sng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u="sng" dirty="0" smtClean="0"/>
              <a:t>TEME, SLOVNIČNI VZORCI, DIDAKTIČNA PRIPOROČILA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545609"/>
              </p:ext>
            </p:extLst>
          </p:nvPr>
        </p:nvGraphicFramePr>
        <p:xfrm>
          <a:off x="2589212" y="2551575"/>
          <a:ext cx="8127999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408874349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14994528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32962059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R1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R2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7139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b="1" dirty="0" smtClean="0"/>
                        <a:t>DRUŽINA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Družina Moja mama je Ana. Je frizerka. To je moj oče. Imam sestro in dva brata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Moja mama je po poklicu frizerka. Moj bratranec je zelo zabaven. Skupaj večkrat igrava košarko. </a:t>
                      </a:r>
                    </a:p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839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b="1" dirty="0" smtClean="0"/>
                        <a:t>GLAGOL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raba zelo pogostih pravilnih in nepravilnih glagolov v: sedanjiku (E, D*, M), pretekliku (E, D*, M*), prihodnjiku (E, D*, M*);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raba pogostih pravilnih in nepravilnih glagolov v: sedanjiku (E, D, M), pretekliku (E, D, M), prihodnjiku (E, D, M); 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466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4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graphicFrame>
        <p:nvGraphicFramePr>
          <p:cNvPr id="7" name="Označba mesta vsebine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69587705"/>
              </p:ext>
            </p:extLst>
          </p:nvPr>
        </p:nvGraphicFramePr>
        <p:xfrm>
          <a:off x="0" y="0"/>
          <a:ext cx="4343400" cy="7132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51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282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72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7" marR="332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7" marR="33257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2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 b="1" u="sng">
                          <a:effectLst/>
                        </a:rPr>
                        <a:t>PROSTORSKA</a:t>
                      </a:r>
                      <a:endParaRPr lang="sl-SI" sz="1200" b="1" u="sng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257" marR="332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 b="1">
                          <a:effectLst/>
                        </a:rPr>
                        <a:t>Učenec naj sedi spredaj, kjer dobro vidi in sliši učitelja.</a:t>
                      </a:r>
                      <a:endParaRPr lang="sl-SI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7" marR="33257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04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 b="1" u="sng">
                          <a:effectLst/>
                        </a:rPr>
                        <a:t>ČASOVNA</a:t>
                      </a:r>
                      <a:endParaRPr lang="sl-SI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7" marR="332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 b="1">
                          <a:effectLst/>
                        </a:rPr>
                        <a:t>Časovno prilagajanje pri pridobivanju in preverjanju znanja; 25 % (15 min.).</a:t>
                      </a:r>
                      <a:endParaRPr lang="sl-SI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7" marR="33257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04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 b="1" u="sng">
                          <a:effectLst/>
                        </a:rPr>
                        <a:t>POUČEVANJE</a:t>
                      </a:r>
                      <a:endParaRPr lang="sl-SI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7" marR="332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 b="1">
                          <a:effectLst/>
                        </a:rPr>
                        <a:t>Po potrebi lahko prilagodimo standarde -  minimalne standarde znanja oziroma učitelj pripravi IP in zapiše standarde.</a:t>
                      </a:r>
                      <a:endParaRPr lang="sl-SI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7" marR="33257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04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 b="1" u="sng">
                          <a:effectLst/>
                        </a:rPr>
                        <a:t>PODAJANJE NAVODIL</a:t>
                      </a:r>
                      <a:endParaRPr lang="sl-SI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7" marR="332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 b="1">
                          <a:effectLst/>
                        </a:rPr>
                        <a:t>Preverjanje razumevanja navodil,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 b="1">
                          <a:effectLst/>
                        </a:rPr>
                        <a:t>poleg pisnih potrebuje še ustna navodila.</a:t>
                      </a:r>
                      <a:endParaRPr lang="sl-SI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7" marR="33257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262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 b="1" u="sng">
                          <a:effectLst/>
                        </a:rPr>
                        <a:t>OBLIKE DELA</a:t>
                      </a:r>
                      <a:endParaRPr lang="sl-SI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7" marR="332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 b="1">
                          <a:effectLst/>
                        </a:rPr>
                        <a:t>Metodične prilagoditve z dodatno razlago in usmerjanjem v bistvene podatke.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 b="1">
                          <a:effectLst/>
                        </a:rPr>
                        <a:t>Navodila podajamo počasneje in razločno, da nas učenec lahko razume; preverimo razumevanje navodil. Navodila naj bodo kratka in enostavna.  </a:t>
                      </a:r>
                      <a:endParaRPr lang="sl-SI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7" marR="33257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52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 b="1" u="sng">
                          <a:effectLst/>
                        </a:rPr>
                        <a:t>DIDAKTIČNI PRIPOMOČKI</a:t>
                      </a:r>
                      <a:endParaRPr lang="sl-SI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7" marR="332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 b="1">
                          <a:effectLst/>
                        </a:rPr>
                        <a:t>Slikovni material. </a:t>
                      </a:r>
                      <a:endParaRPr lang="sl-SI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7" marR="33257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04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 b="1" u="sng" dirty="0">
                          <a:effectLst/>
                        </a:rPr>
                        <a:t>DELOVNI LISTI, UČBENIKI, DELOVNI ZVEZKI</a:t>
                      </a:r>
                      <a:endParaRPr lang="sl-SI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7" marR="332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effectLst/>
                        </a:rPr>
                        <a:t>Preverjanje zapiskov (opozarjanje).</a:t>
                      </a:r>
                      <a:endParaRPr lang="sl-SI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57" marR="33257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 dirty="0"/>
          </a:p>
        </p:txBody>
      </p:sp>
      <p:graphicFrame>
        <p:nvGraphicFramePr>
          <p:cNvPr id="8" name="Označba mesta vsebine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375342059"/>
              </p:ext>
            </p:extLst>
          </p:nvPr>
        </p:nvGraphicFramePr>
        <p:xfrm>
          <a:off x="4343400" y="1"/>
          <a:ext cx="4338637" cy="68558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34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25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613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b="1" u="sng" dirty="0">
                          <a:effectLst/>
                        </a:rPr>
                        <a:t>PREVERJANJE</a:t>
                      </a:r>
                      <a:endParaRPr lang="sl-SI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21" marR="332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</a:rPr>
                        <a:t>Preverjanje naj bo z vnaprej določeno vsebino in minimalnim obsegom; pretežno ustno preverjanje, postopno pisno;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</a:rPr>
                        <a:t>pri pisnem preverjanju ima podaljšan čas reševanja in možna pomoč učitelja pri razlagi navodil.</a:t>
                      </a:r>
                      <a:endParaRPr lang="sl-SI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21" marR="33221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2719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b="1" u="sng">
                          <a:effectLst/>
                        </a:rPr>
                        <a:t>OCENJEVANJE</a:t>
                      </a:r>
                      <a:endParaRPr lang="sl-SI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21" marR="332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</a:rPr>
                        <a:t>Prilagojeno vrednotenje izdelkov;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</a:rPr>
                        <a:t>toleranca napak (zaradi nepoznavanja jezika; predvsem izgovorjava in zapis).</a:t>
                      </a:r>
                      <a:endParaRPr lang="sl-SI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21" marR="33221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65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b="1" u="sng">
                          <a:effectLst/>
                        </a:rPr>
                        <a:t>MOTIVACIJA</a:t>
                      </a:r>
                      <a:endParaRPr lang="sl-SI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21" marR="332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</a:rPr>
                        <a:t>Spodbuda k socialnim stikom;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</a:rPr>
                        <a:t>vključevanje v skupinsko delo.</a:t>
                      </a:r>
                      <a:endParaRPr lang="sl-SI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21" marR="33221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2719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b="1" u="sng">
                          <a:effectLst/>
                        </a:rPr>
                        <a:t>CILJI</a:t>
                      </a:r>
                      <a:endParaRPr lang="sl-SI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21" marR="332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</a:rPr>
                        <a:t>Učenci naj bi se naučili slovenskega jezika,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</a:rPr>
                        <a:t>doseganje minimalnih in temeljnih standardov znanja,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</a:rPr>
                        <a:t>integracija v novo okolje.</a:t>
                      </a:r>
                      <a:endParaRPr lang="sl-SI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21" marR="33221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Pergament 2 8"/>
          <p:cNvSpPr/>
          <p:nvPr/>
        </p:nvSpPr>
        <p:spPr>
          <a:xfrm>
            <a:off x="8825385" y="2257377"/>
            <a:ext cx="3214255" cy="2327563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PRILAGODITVE</a:t>
            </a:r>
          </a:p>
          <a:p>
            <a:pPr algn="ctr"/>
            <a:r>
              <a:rPr lang="sl-SI" sz="1200" b="1" dirty="0" smtClean="0">
                <a:solidFill>
                  <a:schemeClr val="tx1"/>
                </a:solidFill>
              </a:rPr>
              <a:t>(PRIPRAVILI: KATJA ARZENŠEK IN NINA BRADIĆ)</a:t>
            </a:r>
            <a:endParaRPr lang="sl-SI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79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PRIPRAVA IP  </a:t>
            </a:r>
            <a:endParaRPr lang="sl-SI" b="1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OSNOVNI PODATKI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 </a:t>
            </a:r>
            <a:r>
              <a:rPr lang="sl-SI" dirty="0"/>
              <a:t>je  učenka </a:t>
            </a:r>
            <a:r>
              <a:rPr lang="sl-SI" dirty="0" smtClean="0"/>
              <a:t> </a:t>
            </a:r>
            <a:r>
              <a:rPr lang="sl-SI" dirty="0"/>
              <a:t>razreda </a:t>
            </a:r>
            <a:r>
              <a:rPr lang="sl-SI" dirty="0" smtClean="0"/>
              <a:t> </a:t>
            </a:r>
            <a:r>
              <a:rPr lang="sl-SI" dirty="0"/>
              <a:t>oddelka. Na OŠ Spodnja Šiška je prišla v šolskem letu </a:t>
            </a:r>
            <a:r>
              <a:rPr lang="sl-SI" dirty="0" smtClean="0"/>
              <a:t>. </a:t>
            </a:r>
            <a:r>
              <a:rPr lang="sl-SI" dirty="0"/>
              <a:t>Njen materni jezik je </a:t>
            </a:r>
            <a:r>
              <a:rPr lang="sl-SI" dirty="0" smtClean="0"/>
              <a:t>, </a:t>
            </a:r>
            <a:r>
              <a:rPr lang="sl-SI" dirty="0"/>
              <a:t>dobro govori tudi </a:t>
            </a:r>
            <a:r>
              <a:rPr lang="sl-SI" dirty="0" smtClean="0"/>
              <a:t> </a:t>
            </a:r>
            <a:r>
              <a:rPr lang="sl-SI" dirty="0"/>
              <a:t>(metajezik) pri učenju. Ob koncu šolskega leta bi naj dosegla  na nekaterih področjih (slušno in bralno razumevanje)  </a:t>
            </a:r>
            <a:r>
              <a:rPr lang="sl-SI" b="1" u="sng" dirty="0"/>
              <a:t>B2 raven</a:t>
            </a:r>
            <a:r>
              <a:rPr lang="sl-SI" dirty="0"/>
              <a:t> (višjo raven); govorjenje, govorno sporazumevanje in pisanje pa </a:t>
            </a:r>
            <a:r>
              <a:rPr lang="sl-SI" b="1" u="sng" dirty="0"/>
              <a:t>B1 raven</a:t>
            </a:r>
            <a:r>
              <a:rPr lang="sl-SI" dirty="0"/>
              <a:t> (raven sporazumevalnega praga). </a:t>
            </a:r>
          </a:p>
          <a:p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dirty="0" smtClean="0"/>
              <a:t>TESTIRANJE (slušno, bralno, govorjenje, pisanje)</a:t>
            </a: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421132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sl-SI" sz="2900" b="1" u="sng" dirty="0" smtClean="0"/>
              <a:t>SLUŠNO </a:t>
            </a:r>
            <a:r>
              <a:rPr lang="sl-SI" sz="2900" b="1" u="sng" dirty="0"/>
              <a:t>RAZUMEVANJE: </a:t>
            </a:r>
            <a:endParaRPr lang="sl-SI" sz="2900" dirty="0"/>
          </a:p>
          <a:p>
            <a:r>
              <a:rPr lang="sl-SI" sz="2900" dirty="0"/>
              <a:t>Razume navodila v slovenščini in jim sledi. Podrobno lahko razume, kaj ji kdo pove v standardnem jeziku, tudi v hrupnem okolju. Pri poslušanju radia lahko razume večino dokumentarnih oddaj v standardnem jeziku in oceni govorčevo razpoloženje. Pri gledanju televizije razumem dokumentarne in razvedrilne oddaje, intervjuje in večino filmov, če so v standardnem jeziku. Za razumevanje uporablja različne pristope (npr. prisluhne glavnim točkam ali uporabi napotke iz tematike), da preverja svoje </a:t>
            </a:r>
            <a:r>
              <a:rPr lang="sl-SI" sz="2900" dirty="0" err="1"/>
              <a:t>razumevanje.Brez</a:t>
            </a:r>
            <a:r>
              <a:rPr lang="sl-SI" sz="2900" dirty="0"/>
              <a:t> težav razume telefonske pogovore z rojenimi govorci in se vanje vključuje. Brez težav prepozna osebo po opisu zunanjih in karakternih lastnosti. </a:t>
            </a:r>
          </a:p>
          <a:p>
            <a:r>
              <a:rPr lang="sl-SI" sz="2900" b="1" u="sng" dirty="0"/>
              <a:t>Težave se lahko pojavijo </a:t>
            </a:r>
            <a:r>
              <a:rPr lang="sl-SI" sz="2900" dirty="0"/>
              <a:t>  pri sledenju  gledališki ali lutkovni predstavi; športnim komentarjem; strokovnemu vodenju na ekskurzijah, v muzejih ipd.; umetnostnim besedilom. </a:t>
            </a:r>
          </a:p>
          <a:p>
            <a:endParaRPr lang="sl-SI" dirty="0"/>
          </a:p>
        </p:txBody>
      </p:sp>
      <p:sp>
        <p:nvSpPr>
          <p:cNvPr id="7" name="Oblak 6"/>
          <p:cNvSpPr/>
          <p:nvPr/>
        </p:nvSpPr>
        <p:spPr>
          <a:xfrm>
            <a:off x="246329" y="2446316"/>
            <a:ext cx="2458192" cy="1947554"/>
          </a:xfrm>
          <a:prstGeom prst="cloudCallout">
            <a:avLst>
              <a:gd name="adj1" fmla="val 7669"/>
              <a:gd name="adj2" fmla="val -10640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s</a:t>
            </a:r>
            <a:r>
              <a:rPr lang="sl-SI" dirty="0" smtClean="0"/>
              <a:t>poznavna in akademska jezikovna zmožnost</a:t>
            </a:r>
            <a:endParaRPr lang="sl-SI" dirty="0"/>
          </a:p>
        </p:txBody>
      </p:sp>
      <p:sp>
        <p:nvSpPr>
          <p:cNvPr id="8" name="Pravokoten oblaček 7"/>
          <p:cNvSpPr/>
          <p:nvPr/>
        </p:nvSpPr>
        <p:spPr>
          <a:xfrm>
            <a:off x="9737766" y="391886"/>
            <a:ext cx="2161309" cy="1009402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Šibka in močna področja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6389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7" name="Označba mesta vsebine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93036863"/>
              </p:ext>
            </p:extLst>
          </p:nvPr>
        </p:nvGraphicFramePr>
        <p:xfrm>
          <a:off x="225631" y="178130"/>
          <a:ext cx="6328644" cy="658788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5821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21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21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21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9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50" marR="42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solidFill>
                            <a:schemeClr val="tx1"/>
                          </a:solidFill>
                          <a:effectLst/>
                        </a:rPr>
                        <a:t>ČASOVNA OPREDELITEV</a:t>
                      </a:r>
                      <a:endParaRPr lang="sl-SI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50" marR="42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SAMOOCENA UČENKE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50" marR="42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UČITELJEVA OCENA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50" marR="4205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24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u="sng">
                          <a:solidFill>
                            <a:schemeClr val="tx1"/>
                          </a:solidFill>
                          <a:effectLst/>
                        </a:rPr>
                        <a:t>GOVORNI NASTOP</a:t>
                      </a:r>
                      <a:endParaRPr lang="sl-SI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solidFill>
                            <a:schemeClr val="tx1"/>
                          </a:solidFill>
                          <a:effectLst/>
                        </a:rPr>
                        <a:t>Predstavitev sebe in svoje družine (sedanjik, preteklik, prihodnjik, poimenuje dele telesa, člane svoje družine, oblačila, uporablja nekaj kakovostnih pridevnikov)</a:t>
                      </a:r>
                      <a:endParaRPr lang="sl-SI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50" marR="42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KONEC OKTOBRA  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50" marR="42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50" marR="42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50" marR="4205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34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u="sng">
                          <a:solidFill>
                            <a:schemeClr val="tx1"/>
                          </a:solidFill>
                          <a:effectLst/>
                        </a:rPr>
                        <a:t>PISNA OCENA</a:t>
                      </a:r>
                      <a:endParaRPr lang="sl-SI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solidFill>
                            <a:schemeClr val="tx1"/>
                          </a:solidFill>
                          <a:effectLst/>
                        </a:rPr>
                        <a:t>napiše kratko besedilo po nareku učitelja,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solidFill>
                            <a:schemeClr val="tx1"/>
                          </a:solidFill>
                          <a:effectLst/>
                        </a:rPr>
                        <a:t>prepozna glagol, samostalnik, pridevnik,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solidFill>
                            <a:schemeClr val="tx1"/>
                          </a:solidFill>
                          <a:effectLst/>
                        </a:rPr>
                        <a:t>časovne oblike glagola,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50" marR="42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JANUAR 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50" marR="42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50" marR="42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50" marR="4205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39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USTNA OCENA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Nauči se pesmico in jo predstavi pred razredom.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Pesmico predstavi svojim sošolcem s pomočjo miselnega vzorca razloži. 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50" marR="42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FEBRUAR  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50" marR="42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50" marR="42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50" marR="4205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 dirty="0"/>
          </a:p>
        </p:txBody>
      </p:sp>
      <p:graphicFrame>
        <p:nvGraphicFramePr>
          <p:cNvPr id="8" name="Označba mesta vsebine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02056450"/>
              </p:ext>
            </p:extLst>
          </p:nvPr>
        </p:nvGraphicFramePr>
        <p:xfrm>
          <a:off x="6554275" y="178129"/>
          <a:ext cx="5637726" cy="656289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8188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88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81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effectLst/>
                        </a:rPr>
                        <a:t>PISNA OCENA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effectLst/>
                        </a:rPr>
                        <a:t>Bralno razumevanje preprostih besedil, napiše kratko besedilo po danih navodilih, sedanjik, preteklik, prihodnjik, sklonske oblike samostalnika, ujemanje samostalnika in pridevnika).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2" marR="64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effectLst/>
                        </a:rPr>
                        <a:t>DECEMBER 2013</a:t>
                      </a:r>
                      <a:endParaRPr lang="sl-SI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2" marR="6431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81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effectLst/>
                        </a:rPr>
                        <a:t>SPIS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effectLst/>
                        </a:rPr>
                        <a:t>Napiše spis o dogodku, ki si ga sama izbere.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effectLst/>
                        </a:rPr>
                        <a:t>Pri sestavi pomaga učitelj – dispozicija, navodila. </a:t>
                      </a:r>
                      <a:endParaRPr lang="sl-SI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2" marR="64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tx1"/>
                          </a:solidFill>
                          <a:effectLst/>
                        </a:rPr>
                        <a:t>MAJ 2014</a:t>
                      </a:r>
                      <a:endParaRPr lang="sl-SI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12" marR="64312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Ovalni oblaček 8"/>
          <p:cNvSpPr/>
          <p:nvPr/>
        </p:nvSpPr>
        <p:spPr>
          <a:xfrm>
            <a:off x="9820894" y="2101932"/>
            <a:ext cx="2137558" cy="1721923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Predmetno specifične situacije - besedišče</a:t>
            </a:r>
            <a:endParaRPr lang="sl-SI" dirty="0"/>
          </a:p>
        </p:txBody>
      </p:sp>
      <p:sp>
        <p:nvSpPr>
          <p:cNvPr id="10" name="Oblak 9"/>
          <p:cNvSpPr/>
          <p:nvPr/>
        </p:nvSpPr>
        <p:spPr>
          <a:xfrm>
            <a:off x="3942608" y="1264555"/>
            <a:ext cx="2611667" cy="2315689"/>
          </a:xfrm>
          <a:prstGeom prst="cloudCallout">
            <a:avLst>
              <a:gd name="adj1" fmla="val -134054"/>
              <a:gd name="adj2" fmla="val -154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Merljivi cilji, besedni zaklad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2130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UČBENIKI IN PRIROČNIKI    </a:t>
            </a:r>
            <a:endParaRPr lang="sl-SI" b="1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2939373" y="1781299"/>
            <a:ext cx="3992732" cy="767666"/>
          </a:xfrm>
        </p:spPr>
        <p:txBody>
          <a:bodyPr/>
          <a:lstStyle/>
          <a:p>
            <a:r>
              <a:rPr lang="sl-SI" b="1" dirty="0" smtClean="0"/>
              <a:t>SPLETNE POVEZAVE IN NASLOVA</a:t>
            </a:r>
            <a:endParaRPr lang="sl-SI" b="1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2236304" y="2430209"/>
            <a:ext cx="4695801" cy="4427792"/>
          </a:xfrm>
        </p:spPr>
        <p:txBody>
          <a:bodyPr>
            <a:normAutofit fontScale="92500" lnSpcReduction="20000"/>
          </a:bodyPr>
          <a:lstStyle/>
          <a:p>
            <a:r>
              <a:rPr lang="sl-SI" b="1" u="sng" dirty="0">
                <a:solidFill>
                  <a:schemeClr val="accent1"/>
                </a:solidFill>
              </a:rPr>
              <a:t>MIZŠ </a:t>
            </a:r>
            <a:r>
              <a:rPr lang="sl-SI" b="1" dirty="0"/>
              <a:t>http://www.mizs.gov.si/si/vkljucevanje_priseljencev_v_sistem_vzgoje_in_izobrazevanja/uporabno/</a:t>
            </a:r>
          </a:p>
          <a:p>
            <a:r>
              <a:rPr lang="sl-SI" b="1" dirty="0" smtClean="0">
                <a:solidFill>
                  <a:schemeClr val="accent1"/>
                </a:solidFill>
              </a:rPr>
              <a:t>Center</a:t>
            </a:r>
            <a:r>
              <a:rPr lang="sl-SI" b="1" dirty="0">
                <a:solidFill>
                  <a:schemeClr val="accent1"/>
                </a:solidFill>
              </a:rPr>
              <a:t>: </a:t>
            </a:r>
            <a:r>
              <a:rPr lang="sl-SI" dirty="0">
                <a:hlinkClick r:id="rId2"/>
              </a:rPr>
              <a:t>http://</a:t>
            </a:r>
            <a:r>
              <a:rPr lang="sl-SI" dirty="0" smtClean="0">
                <a:hlinkClick r:id="rId2"/>
              </a:rPr>
              <a:t>www.centerslo.net/l2.asp?L1_ID=7&amp;L2_ID=32&amp;LANG=slo</a:t>
            </a:r>
            <a:endParaRPr lang="sl-SI" dirty="0" smtClean="0"/>
          </a:p>
          <a:p>
            <a:r>
              <a:rPr lang="sl-SI" b="1" dirty="0"/>
              <a:t>UČNI NAČRT </a:t>
            </a:r>
          </a:p>
          <a:p>
            <a:pPr marL="0" indent="0">
              <a:buNone/>
            </a:pPr>
            <a:r>
              <a:rPr lang="sl-SI" b="1" dirty="0"/>
              <a:t>http://centerslo.si/wp-content/uploads/2015/10/slika_jezika_wide.jpg</a:t>
            </a:r>
          </a:p>
          <a:p>
            <a:r>
              <a:rPr lang="sl-SI" b="1" dirty="0" smtClean="0">
                <a:solidFill>
                  <a:schemeClr val="accent1"/>
                </a:solidFill>
              </a:rPr>
              <a:t>Učni načrt Bruselj </a:t>
            </a:r>
            <a:r>
              <a:rPr lang="sl-SI" dirty="0" smtClean="0">
                <a:hlinkClick r:id="rId3"/>
              </a:rPr>
              <a:t>http</a:t>
            </a:r>
            <a:r>
              <a:rPr lang="sl-SI" dirty="0">
                <a:hlinkClick r:id="rId3"/>
              </a:rPr>
              <a:t>://</a:t>
            </a:r>
            <a:r>
              <a:rPr lang="sl-SI" dirty="0" smtClean="0">
                <a:hlinkClick r:id="rId3"/>
              </a:rPr>
              <a:t>www.eursc.eu/fichiers/contenu_fichiers1/865/2011-01-D-67-sl-2.pdf</a:t>
            </a:r>
            <a:endParaRPr lang="sl-SI" dirty="0" smtClean="0"/>
          </a:p>
          <a:p>
            <a:r>
              <a:rPr lang="sl-SI" b="1" dirty="0" smtClean="0"/>
              <a:t>Zavod za šolstvo </a:t>
            </a:r>
            <a:r>
              <a:rPr lang="sl-SI" b="1" dirty="0">
                <a:hlinkClick r:id="rId4"/>
              </a:rPr>
              <a:t>https://</a:t>
            </a:r>
            <a:r>
              <a:rPr lang="sl-SI" b="1" dirty="0" smtClean="0">
                <a:hlinkClick r:id="rId4"/>
              </a:rPr>
              <a:t>www.zrss.si/objava/vkljucevanje-otrok-beguncev</a:t>
            </a:r>
            <a:endParaRPr lang="sl-SI" b="1" dirty="0" smtClean="0"/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 b="1" dirty="0"/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l-SI" b="1" u="sng" dirty="0"/>
              <a:t>Priročnik za delo s priseljenci: </a:t>
            </a:r>
            <a:r>
              <a:rPr lang="sl-SI" dirty="0">
                <a:hlinkClick r:id="rId5"/>
              </a:rPr>
              <a:t>http://487.gvs.arnes.si/moodle/file.php/72/Prirocnik_za_delo_z_ucenci_priseljenci.pdf</a:t>
            </a:r>
            <a:endParaRPr lang="sl-SI" dirty="0"/>
          </a:p>
          <a:p>
            <a:r>
              <a:rPr lang="sl-SI" dirty="0"/>
              <a:t>Priročnik s frazami (angleško-perzijsko-</a:t>
            </a:r>
            <a:r>
              <a:rPr lang="sl-SI" dirty="0" err="1"/>
              <a:t>aarbsko</a:t>
            </a:r>
            <a:r>
              <a:rPr lang="sl-SI" dirty="0"/>
              <a:t>) http://www.vlada.si/fileadmin/dokumenti/si/projekti/2015/begunci/dokumenti/balkans-slov150916.pdf</a:t>
            </a:r>
          </a:p>
          <a:p>
            <a:r>
              <a:rPr lang="sl-SI" b="1" dirty="0"/>
              <a:t> POIGRAJMO SE SLOVENSKO</a:t>
            </a:r>
          </a:p>
          <a:p>
            <a:r>
              <a:rPr lang="sl-SI" b="1" u="sng" dirty="0">
                <a:solidFill>
                  <a:schemeClr val="accent1"/>
                </a:solidFill>
              </a:rPr>
              <a:t>NA POTI K UČENJU SLOVENŠČINE </a:t>
            </a:r>
            <a:r>
              <a:rPr lang="sl-SI" b="1" dirty="0"/>
              <a:t>http://www.os-koper.si/files/2013/11/U%C4%8CBENIK-zadji-pregled-3-1.pdf</a:t>
            </a:r>
          </a:p>
          <a:p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129" y="137673"/>
            <a:ext cx="2624500" cy="16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2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ta">
  <a:themeElements>
    <a:clrScheme name="Jat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Jat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Jat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308</TotalTime>
  <Words>1071</Words>
  <Application>Microsoft Office PowerPoint</Application>
  <PresentationFormat>Širokozaslonsko</PresentationFormat>
  <Paragraphs>150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LucidaCalligraphy-Italic</vt:lpstr>
      <vt:lpstr>Times New Roman</vt:lpstr>
      <vt:lpstr>Wingdings 3</vt:lpstr>
      <vt:lpstr>Jata</vt:lpstr>
      <vt:lpstr>     </vt:lpstr>
      <vt:lpstr>SLOVENŠČINA</vt:lpstr>
      <vt:lpstr>SLOVENŠČINA KOT J2/TJ – OBLIKOVANJE IN IZVAJANJE UN</vt:lpstr>
      <vt:lpstr>SEJO </vt:lpstr>
      <vt:lpstr>UČNI NAČRT ZA UČENCE TUJCE</vt:lpstr>
      <vt:lpstr>PowerPointova predstavitev</vt:lpstr>
      <vt:lpstr>PRIPRAVA IP  </vt:lpstr>
      <vt:lpstr>PowerPointova predstavitev</vt:lpstr>
      <vt:lpstr>UČBENIKI IN PRIROČNIKI    </vt:lpstr>
      <vt:lpstr>PowerPointova predstavitev</vt:lpstr>
      <vt:lpstr>DEJAVNOSTI ZA VKLJUČEVANJE OTROK (BP)  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UČNCI PRISELJENCI</dc:title>
  <dc:creator>nina.bradic@gmail.com</dc:creator>
  <cp:lastModifiedBy>uporabnik</cp:lastModifiedBy>
  <cp:revision>32</cp:revision>
  <dcterms:created xsi:type="dcterms:W3CDTF">2015-09-13T19:21:38Z</dcterms:created>
  <dcterms:modified xsi:type="dcterms:W3CDTF">2019-09-08T10:10:33Z</dcterms:modified>
</cp:coreProperties>
</file>