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sldIdLst>
    <p:sldId id="256" r:id="rId2"/>
    <p:sldId id="257" r:id="rId3"/>
    <p:sldId id="258" r:id="rId4"/>
    <p:sldId id="259" r:id="rId5"/>
    <p:sldId id="260" r:id="rId6"/>
    <p:sldId id="268" r:id="rId7"/>
    <p:sldId id="261" r:id="rId8"/>
    <p:sldId id="264" r:id="rId9"/>
    <p:sldId id="262" r:id="rId10"/>
    <p:sldId id="263" r:id="rId11"/>
    <p:sldId id="266" r:id="rId12"/>
    <p:sldId id="265" r:id="rId13"/>
    <p:sldId id="267" r:id="rId14"/>
    <p:sldId id="269" r:id="rId15"/>
    <p:sldId id="270" r:id="rId16"/>
    <p:sldId id="271" r:id="rId17"/>
    <p:sldId id="272" r:id="rId1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l-SI" smtClean="0"/>
              <a:t>Uredite slog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8D8E26A8-F672-44B5-882A-E63657F9E34C}" type="datetimeFigureOut">
              <a:rPr lang="sl-SI" smtClean="0"/>
              <a:t>13.11.2017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243662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340631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239491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499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339779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8D8E26A8-F672-44B5-882A-E63657F9E34C}" type="datetimeFigureOut">
              <a:rPr lang="sl-SI" smtClean="0"/>
              <a:t>13.11.2017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2988384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8D8E26A8-F672-44B5-882A-E63657F9E34C}" type="datetimeFigureOut">
              <a:rPr lang="sl-SI" smtClean="0"/>
              <a:t>13.11.2017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413130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D8E26A8-F672-44B5-882A-E63657F9E34C}" type="datetimeFigureOut">
              <a:rPr lang="sl-SI" smtClean="0"/>
              <a:t>13.11.2017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196520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D8E26A8-F672-44B5-882A-E63657F9E34C}" type="datetimeFigureOut">
              <a:rPr lang="sl-SI" smtClean="0"/>
              <a:t>13.11.2017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317902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D8E26A8-F672-44B5-882A-E63657F9E34C}" type="datetimeFigureOut">
              <a:rPr lang="sl-SI" smtClean="0"/>
              <a:t>13.11.2017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281303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8D8E26A8-F672-44B5-882A-E63657F9E34C}" type="datetimeFigureOut">
              <a:rPr lang="sl-SI" smtClean="0"/>
              <a:t>13.11.2017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89266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190106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913774" y="3051012"/>
            <a:ext cx="5106027"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6172200" y="3051012"/>
            <a:ext cx="5105401"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8D8E26A8-F672-44B5-882A-E63657F9E34C}" type="datetimeFigureOut">
              <a:rPr lang="sl-SI" smtClean="0"/>
              <a:t>13.11.2017</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72176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8D8E26A8-F672-44B5-882A-E63657F9E34C}" type="datetimeFigureOut">
              <a:rPr lang="sl-SI" smtClean="0"/>
              <a:t>13.11.2017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285415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D8E26A8-F672-44B5-882A-E63657F9E34C}" type="datetimeFigureOut">
              <a:rPr lang="sl-SI" smtClean="0"/>
              <a:t>13.11.2017</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35902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l-SI" smtClean="0"/>
              <a:t>Uredite slog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351546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8D8E26A8-F672-44B5-882A-E63657F9E34C}" type="datetimeFigureOut">
              <a:rPr lang="sl-SI" smtClean="0"/>
              <a:t>13.11.2017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2AAA380-D3A0-438A-BB02-ED6E930A4A2C}" type="slidenum">
              <a:rPr lang="sl-SI" smtClean="0"/>
              <a:t>‹#›</a:t>
            </a:fld>
            <a:endParaRPr lang="sl-SI"/>
          </a:p>
        </p:txBody>
      </p:sp>
    </p:spTree>
    <p:extLst>
      <p:ext uri="{BB962C8B-B14F-4D97-AF65-F5344CB8AC3E}">
        <p14:creationId xmlns:p14="http://schemas.microsoft.com/office/powerpoint/2010/main" val="10956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D8E26A8-F672-44B5-882A-E63657F9E34C}" type="datetimeFigureOut">
              <a:rPr lang="sl-SI" smtClean="0"/>
              <a:t>13.11.2017</a:t>
            </a:fld>
            <a:endParaRPr lang="sl-SI"/>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sl-SI"/>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2AAA380-D3A0-438A-BB02-ED6E930A4A2C}" type="slidenum">
              <a:rPr lang="sl-SI" smtClean="0"/>
              <a:t>‹#›</a:t>
            </a:fld>
            <a:endParaRPr lang="sl-SI"/>
          </a:p>
        </p:txBody>
      </p:sp>
    </p:spTree>
    <p:extLst>
      <p:ext uri="{BB962C8B-B14F-4D97-AF65-F5344CB8AC3E}">
        <p14:creationId xmlns:p14="http://schemas.microsoft.com/office/powerpoint/2010/main" val="225000890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1225052"/>
          </a:xfrm>
        </p:spPr>
        <p:txBody>
          <a:bodyPr>
            <a:normAutofit/>
          </a:bodyPr>
          <a:lstStyle/>
          <a:p>
            <a:r>
              <a:rPr lang="sl-SI" b="1" dirty="0" smtClean="0">
                <a:solidFill>
                  <a:srgbClr val="FF0000"/>
                </a:solidFill>
              </a:rPr>
              <a:t>Domače delo / učenje doma</a:t>
            </a:r>
            <a:endParaRPr lang="sl-SI" b="1" dirty="0">
              <a:solidFill>
                <a:srgbClr val="FF0000"/>
              </a:solidFill>
            </a:endParaRPr>
          </a:p>
        </p:txBody>
      </p:sp>
      <p:sp>
        <p:nvSpPr>
          <p:cNvPr id="3" name="Podnaslov 2"/>
          <p:cNvSpPr>
            <a:spLocks noGrp="1"/>
          </p:cNvSpPr>
          <p:nvPr>
            <p:ph type="subTitle" idx="1"/>
          </p:nvPr>
        </p:nvSpPr>
        <p:spPr>
          <a:xfrm>
            <a:off x="4676633" y="8720139"/>
            <a:ext cx="9144000" cy="1655762"/>
          </a:xfrm>
        </p:spPr>
        <p:txBody>
          <a:bodyPr/>
          <a:lstStyle/>
          <a:p>
            <a:endParaRPr lang="sl-SI" dirty="0"/>
          </a:p>
        </p:txBody>
      </p:sp>
      <p:pic>
        <p:nvPicPr>
          <p:cNvPr id="1026" name="Picture 2" descr="http://www.pomurec.com/data/galerija/15/05/685fd201db85e55cd4b7d52820d1ed0a897c2fe2/214311247550511_0811_0415_3736_Cartoon_of_a_Woman_Yelling_in_Anger_clipart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08" y="2901523"/>
            <a:ext cx="505777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ik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200" y="2769020"/>
            <a:ext cx="48768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35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8. </a:t>
            </a:r>
            <a:r>
              <a:rPr lang="sl-SI" dirty="0"/>
              <a:t>nasvet: SPROSTI SE</a:t>
            </a:r>
            <a:br>
              <a:rPr lang="sl-SI" dirty="0"/>
            </a:br>
            <a:endParaRPr lang="sl-SI" dirty="0"/>
          </a:p>
        </p:txBody>
      </p:sp>
      <p:sp>
        <p:nvSpPr>
          <p:cNvPr id="3" name="Označba mesta vsebine 2"/>
          <p:cNvSpPr>
            <a:spLocks noGrp="1"/>
          </p:cNvSpPr>
          <p:nvPr>
            <p:ph sz="quarter" idx="13"/>
          </p:nvPr>
        </p:nvSpPr>
        <p:spPr>
          <a:xfrm>
            <a:off x="913774" y="1575304"/>
            <a:ext cx="10363826" cy="4215896"/>
          </a:xfrm>
        </p:spPr>
        <p:txBody>
          <a:bodyPr/>
          <a:lstStyle/>
          <a:p>
            <a:r>
              <a:rPr lang="sl-SI" dirty="0">
                <a:solidFill>
                  <a:schemeClr val="accent6"/>
                </a:solidFill>
              </a:rPr>
              <a:t>Po vsaki aktivnosti, pa naj bo fizična ali miselna, potrebujemo čas za počitek, sprostitev in »polnjenje baterij«. </a:t>
            </a:r>
            <a:r>
              <a:rPr lang="sl-SI" dirty="0"/>
              <a:t>Težave s koncentracijo lahko nastanejo tudi zaradi prevelike telesne in živčne napetosti. </a:t>
            </a:r>
            <a:br>
              <a:rPr lang="sl-SI" dirty="0"/>
            </a:br>
            <a:r>
              <a:rPr lang="sl-SI" dirty="0"/>
              <a:t>Premisli, kaj je tisto, kar te popolnoma sprosti in te napolni z novimi močmi. Je to tek, kolesarjenje, sprehod v gozdu, sprehod s psom, branje knjige …? </a:t>
            </a:r>
            <a:br>
              <a:rPr lang="sl-SI" dirty="0"/>
            </a:br>
            <a:endParaRPr lang="sl-SI" dirty="0" smtClean="0"/>
          </a:p>
          <a:p>
            <a:endParaRPr lang="sl-SI" dirty="0"/>
          </a:p>
        </p:txBody>
      </p:sp>
      <p:sp>
        <p:nvSpPr>
          <p:cNvPr id="4" name="AutoShape 2" descr="Rezultat iskanja slik za tek kolesarjen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8196" name="Picture 4" descr="Rezultat iskanja slik za tek kolesarje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431719"/>
            <a:ext cx="2709179" cy="18061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zultat iskanja slik za bra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246" y="4063499"/>
            <a:ext cx="4239963" cy="217434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zultat iskanja slik za spreh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6327" y="4145507"/>
            <a:ext cx="3013979" cy="201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01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Zapomnimo si:</a:t>
            </a:r>
            <a:endParaRPr lang="sl-SI" b="1" dirty="0"/>
          </a:p>
        </p:txBody>
      </p:sp>
      <p:sp>
        <p:nvSpPr>
          <p:cNvPr id="3" name="Označba mesta vsebine 2"/>
          <p:cNvSpPr>
            <a:spLocks noGrp="1"/>
          </p:cNvSpPr>
          <p:nvPr>
            <p:ph sz="quarter" idx="13"/>
          </p:nvPr>
        </p:nvSpPr>
        <p:spPr/>
        <p:txBody>
          <a:bodyPr>
            <a:normAutofit fontScale="62500" lnSpcReduction="20000"/>
          </a:bodyPr>
          <a:lstStyle/>
          <a:p>
            <a:pPr marL="0" indent="0" algn="ctr">
              <a:buNone/>
            </a:pPr>
            <a:r>
              <a:rPr lang="sl-SI" sz="4400" dirty="0" smtClean="0"/>
              <a:t>10% tega, kar preberemo</a:t>
            </a:r>
          </a:p>
          <a:p>
            <a:pPr marL="0" indent="0" algn="ctr">
              <a:buNone/>
            </a:pPr>
            <a:r>
              <a:rPr lang="sl-SI" sz="4400" dirty="0" smtClean="0"/>
              <a:t>20% tega, kar slišimo</a:t>
            </a:r>
          </a:p>
          <a:p>
            <a:pPr marL="0" indent="0" algn="ctr">
              <a:buNone/>
            </a:pPr>
            <a:r>
              <a:rPr lang="sl-SI" sz="4400" dirty="0" smtClean="0"/>
              <a:t>30% tega, kar vidimo</a:t>
            </a:r>
          </a:p>
          <a:p>
            <a:pPr marL="0" indent="0" algn="ctr">
              <a:buNone/>
            </a:pPr>
            <a:r>
              <a:rPr lang="sl-SI" sz="4400" dirty="0" smtClean="0"/>
              <a:t>50% tega kar vidimo in slišimo</a:t>
            </a:r>
          </a:p>
          <a:p>
            <a:pPr marL="0" indent="0" algn="ctr">
              <a:buNone/>
            </a:pPr>
            <a:r>
              <a:rPr lang="sl-SI" sz="4400" dirty="0" smtClean="0"/>
              <a:t>70% tega, kar sami povemo</a:t>
            </a:r>
          </a:p>
          <a:p>
            <a:pPr marL="0" indent="0" algn="ctr">
              <a:buNone/>
            </a:pPr>
            <a:r>
              <a:rPr lang="sl-SI" sz="4400" dirty="0" smtClean="0"/>
              <a:t>90% tega, kar sami poučujemo</a:t>
            </a:r>
            <a:endParaRPr lang="sl-SI" sz="4400" dirty="0"/>
          </a:p>
        </p:txBody>
      </p:sp>
    </p:spTree>
    <p:extLst>
      <p:ext uri="{BB962C8B-B14F-4D97-AF65-F5344CB8AC3E}">
        <p14:creationId xmlns:p14="http://schemas.microsoft.com/office/powerpoint/2010/main" val="35786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endParaRPr lang="sl-SI" dirty="0"/>
          </a:p>
        </p:txBody>
      </p:sp>
      <p:pic>
        <p:nvPicPr>
          <p:cNvPr id="4" name="Označba mesta vsebine 3"/>
          <p:cNvPicPr>
            <a:picLocks noGrp="1"/>
          </p:cNvPicPr>
          <p:nvPr>
            <p:ph sz="quarter" idx="13"/>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61772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Učni stili</a:t>
            </a:r>
            <a:endParaRPr lang="sl-SI" dirty="0"/>
          </a:p>
        </p:txBody>
      </p:sp>
      <p:pic>
        <p:nvPicPr>
          <p:cNvPr id="1030" name="Picture 6" descr="Rezultat iskanja slik za learning sty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733" y="2372007"/>
            <a:ext cx="2949764" cy="2277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zultat iskanja slik za learning styles"/>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367632" y="2372007"/>
            <a:ext cx="3446789" cy="34242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zultat iskanja slik za learning sty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809" y="2372007"/>
            <a:ext cx="3456758" cy="331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36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it-IT" b="1" dirty="0"/>
              <a:t>VIDNI / VIZUALNI</a:t>
            </a:r>
            <a:r>
              <a:rPr lang="it-IT" dirty="0"/>
              <a:t> </a:t>
            </a:r>
            <a:r>
              <a:rPr lang="it-IT" dirty="0" err="1"/>
              <a:t>zaznavni</a:t>
            </a:r>
            <a:r>
              <a:rPr lang="it-IT" dirty="0"/>
              <a:t> </a:t>
            </a:r>
            <a:r>
              <a:rPr lang="it-IT" dirty="0" err="1"/>
              <a:t>sistem</a:t>
            </a:r>
            <a:r>
              <a:rPr lang="it-IT" dirty="0"/>
              <a:t> –</a:t>
            </a:r>
            <a:r>
              <a:rPr lang="it-IT" dirty="0" err="1"/>
              <a:t>gledamo</a:t>
            </a:r>
            <a:r>
              <a:rPr lang="it-IT" dirty="0"/>
              <a:t> in vidimo</a:t>
            </a:r>
            <a:endParaRPr lang="sl-SI" dirty="0"/>
          </a:p>
        </p:txBody>
      </p:sp>
      <p:sp>
        <p:nvSpPr>
          <p:cNvPr id="3" name="Označba mesta vsebine 2"/>
          <p:cNvSpPr>
            <a:spLocks noGrp="1"/>
          </p:cNvSpPr>
          <p:nvPr>
            <p:ph sz="quarter" idx="13"/>
          </p:nvPr>
        </p:nvSpPr>
        <p:spPr>
          <a:xfrm>
            <a:off x="913775" y="1928388"/>
            <a:ext cx="10363826" cy="3826597"/>
          </a:xfrm>
        </p:spPr>
        <p:txBody>
          <a:bodyPr/>
          <a:lstStyle/>
          <a:p>
            <a:r>
              <a:rPr lang="sl-SI" dirty="0"/>
              <a:t>Posameznik s tem stilom si snov najbolje ponazori v obliki slik. Učni pripomočki, ki jih pri tem uporablja so zato </a:t>
            </a:r>
            <a:r>
              <a:rPr lang="sl-SI" dirty="0">
                <a:solidFill>
                  <a:schemeClr val="accent6"/>
                </a:solidFill>
              </a:rPr>
              <a:t>zemljevidi, grafi, preglednice, knjige </a:t>
            </a:r>
            <a:r>
              <a:rPr lang="sl-SI" dirty="0"/>
              <a:t>in drugi. Poleg tega pri učenju rad uporablja </a:t>
            </a:r>
            <a:r>
              <a:rPr lang="sl-SI" dirty="0">
                <a:solidFill>
                  <a:schemeClr val="accent6"/>
                </a:solidFill>
              </a:rPr>
              <a:t>barve</a:t>
            </a:r>
            <a:r>
              <a:rPr lang="sl-SI" dirty="0"/>
              <a:t>. Govori hitro, njegovo besedišče predstavljajo predvsem besede, ki označujejo vidne vtise, učenec ima jasne predstave in uvidi bistvo problema. Je urejen, organiziran, sistematičen, redoljuben, poslušen in rad opazuje. Pri učenju ga hrup pogosto ne moti. Učenec vizualnega stila ima marsikdaj težave pri zapomnitvi ustnih navodil. Usmerjen je na zunanji videz tako sebe kot soljudi. Nad svojim delom želi pregled oz. vizijo (na papirju kot miselni vzorec ali skice).</a:t>
            </a:r>
          </a:p>
        </p:txBody>
      </p:sp>
      <p:pic>
        <p:nvPicPr>
          <p:cNvPr id="1028" name="Picture 4" descr="Rezultat iskanja slik za visual learning 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540" y="5024280"/>
            <a:ext cx="2289436" cy="183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351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SLUŠNI </a:t>
            </a:r>
            <a:r>
              <a:rPr lang="sl-SI" b="1" dirty="0"/>
              <a:t>/ AVDITIVNI</a:t>
            </a:r>
            <a:r>
              <a:rPr lang="sl-SI" dirty="0"/>
              <a:t> zaznavni sistem ‒slišimo in poslušamo</a:t>
            </a:r>
          </a:p>
        </p:txBody>
      </p:sp>
      <p:sp>
        <p:nvSpPr>
          <p:cNvPr id="3" name="Označba mesta vsebine 2"/>
          <p:cNvSpPr>
            <a:spLocks noGrp="1"/>
          </p:cNvSpPr>
          <p:nvPr>
            <p:ph sz="quarter" idx="13"/>
          </p:nvPr>
        </p:nvSpPr>
        <p:spPr>
          <a:xfrm>
            <a:off x="913774" y="2136618"/>
            <a:ext cx="10363826" cy="3654581"/>
          </a:xfrm>
        </p:spPr>
        <p:txBody>
          <a:bodyPr/>
          <a:lstStyle/>
          <a:p>
            <a:r>
              <a:rPr lang="sl-SI" dirty="0"/>
              <a:t>Učenec s prevladujočim slušnim stilom se največ nauči iz </a:t>
            </a:r>
            <a:r>
              <a:rPr lang="sl-SI" dirty="0">
                <a:solidFill>
                  <a:schemeClr val="accent6"/>
                </a:solidFill>
              </a:rPr>
              <a:t>pogovorov, razprav in predavanj</a:t>
            </a:r>
            <a:r>
              <a:rPr lang="sl-SI" dirty="0"/>
              <a:t>. Govori ritmično in rad uporablja izraze kot so: to mi dobro zveni ali to je odgovor na vprašanje. </a:t>
            </a:r>
            <a:r>
              <a:rPr lang="sl-SI" dirty="0">
                <a:solidFill>
                  <a:schemeClr val="accent6"/>
                </a:solidFill>
              </a:rPr>
              <a:t>Rad bere na glas</a:t>
            </a:r>
            <a:r>
              <a:rPr lang="sl-SI" dirty="0" smtClean="0"/>
              <a:t>, ob </a:t>
            </a:r>
            <a:r>
              <a:rPr lang="sl-SI" dirty="0"/>
              <a:t>tihem branju pa premika ustnice. Ob delu se zlahka odvrne od bistva, marsikdaj </a:t>
            </a:r>
            <a:r>
              <a:rPr lang="sl-SI" dirty="0">
                <a:solidFill>
                  <a:schemeClr val="accent6"/>
                </a:solidFill>
              </a:rPr>
              <a:t>se pogovarja sam s seboj in se uči s pomočjo samogovorov</a:t>
            </a:r>
            <a:r>
              <a:rPr lang="sl-SI" dirty="0"/>
              <a:t>, pri branju pa uporablja notranji dialog. Vsekakor se pri spraševanju odreže bolje, kakor pri pisnem preizkusu znanja. Rad ima glasbo in je zmožen oponašati narečja, glasove živali, melodije,... Snov mu mora biti podana postopoma, saj si jo zapomni po korakih.</a:t>
            </a:r>
          </a:p>
        </p:txBody>
      </p:sp>
      <p:pic>
        <p:nvPicPr>
          <p:cNvPr id="2050" name="Picture 2" descr="Rezultat iskanja slik za auditory learning 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983" y="5225128"/>
            <a:ext cx="3067459" cy="130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6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3775" y="353086"/>
            <a:ext cx="10364451" cy="2027976"/>
          </a:xfrm>
        </p:spPr>
        <p:txBody>
          <a:bodyPr>
            <a:normAutofit fontScale="90000"/>
          </a:bodyPr>
          <a:lstStyle/>
          <a:p>
            <a:r>
              <a:rPr lang="sl-SI" b="1" dirty="0"/>
              <a:t>GIBALNI / KINESTETIČNI</a:t>
            </a:r>
            <a:r>
              <a:rPr lang="sl-SI" dirty="0"/>
              <a:t> zaznavni sistem –zaznavanje dotika, temperature, </a:t>
            </a:r>
            <a:r>
              <a:rPr lang="sl-SI" dirty="0" err="1"/>
              <a:t>vlažnosti,občutki</a:t>
            </a:r>
            <a:r>
              <a:rPr lang="sl-SI" dirty="0"/>
              <a:t>, notranji občutek ravnotežja in zavedanje, kaj se dogaja s telesom med gibanjem</a:t>
            </a:r>
          </a:p>
        </p:txBody>
      </p:sp>
      <p:sp>
        <p:nvSpPr>
          <p:cNvPr id="3" name="Označba mesta vsebine 2"/>
          <p:cNvSpPr>
            <a:spLocks noGrp="1"/>
          </p:cNvSpPr>
          <p:nvPr>
            <p:ph sz="quarter" idx="13"/>
          </p:nvPr>
        </p:nvSpPr>
        <p:spPr>
          <a:xfrm>
            <a:off x="913774" y="2498757"/>
            <a:ext cx="10185775" cy="4110274"/>
          </a:xfrm>
        </p:spPr>
        <p:txBody>
          <a:bodyPr>
            <a:normAutofit/>
          </a:bodyPr>
          <a:lstStyle/>
          <a:p>
            <a:r>
              <a:rPr lang="sl-SI" dirty="0"/>
              <a:t>Učenec kinestetičnega stila se najbolje uči tako, da </a:t>
            </a:r>
            <a:r>
              <a:rPr lang="sl-SI" dirty="0">
                <a:solidFill>
                  <a:schemeClr val="accent6"/>
                </a:solidFill>
              </a:rPr>
              <a:t>delo izvaja</a:t>
            </a:r>
            <a:r>
              <a:rPr lang="sl-SI" dirty="0"/>
              <a:t>. Najraje ima </a:t>
            </a:r>
            <a:r>
              <a:rPr lang="sl-SI" dirty="0">
                <a:solidFill>
                  <a:schemeClr val="accent6"/>
                </a:solidFill>
              </a:rPr>
              <a:t>delo v skupini in projektno delo</a:t>
            </a:r>
            <a:r>
              <a:rPr lang="sl-SI" dirty="0"/>
              <a:t>. Odličen je v igranju vlog in rad bere akcijske knjige. </a:t>
            </a:r>
            <a:r>
              <a:rPr lang="sl-SI" dirty="0">
                <a:solidFill>
                  <a:schemeClr val="accent6"/>
                </a:solidFill>
              </a:rPr>
              <a:t>Dotika se predmetov in ljudi in se veliko giblje</a:t>
            </a:r>
            <a:r>
              <a:rPr lang="sl-SI" dirty="0"/>
              <a:t>. Snov si zapomni z opazovanjem, telesno aktivnostjo in delom s predmeti (npr. laboratorijske vaje). Bolje si zapomni celotno izkušnjo kot podrobnosti. Reagira telesno, saj je na prvem mestu dober občutek in ne videz. Pri učencu kinestetičnega stila je mišični razvoj hitrejši kakor pri učencih drugih dveh stilov</a:t>
            </a:r>
            <a:br>
              <a:rPr lang="sl-SI" dirty="0"/>
            </a:br>
            <a:endParaRPr lang="sl-SI" dirty="0"/>
          </a:p>
        </p:txBody>
      </p:sp>
      <p:pic>
        <p:nvPicPr>
          <p:cNvPr id="3074" name="Picture 2" descr="Rezultat iskanja slik za kinesthetic learning sty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3940" y="4811869"/>
            <a:ext cx="2728174" cy="20461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zultat iskanja slik za kinesthetic learning 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97" y="5223850"/>
            <a:ext cx="4521676" cy="163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2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1026" name="Picture 2" descr="Rezultat iskanja slik za brain half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607" y="909373"/>
            <a:ext cx="6256391" cy="4608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brain hal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784" y="909373"/>
            <a:ext cx="5963216" cy="460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8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1. nasvet</a:t>
            </a:r>
            <a:r>
              <a:rPr lang="sl-SI" dirty="0"/>
              <a:t>: CILJ IN NAGRADA</a:t>
            </a:r>
            <a:br>
              <a:rPr lang="sl-SI" dirty="0"/>
            </a:br>
            <a:endParaRPr lang="sl-SI" dirty="0"/>
          </a:p>
        </p:txBody>
      </p:sp>
      <p:sp>
        <p:nvSpPr>
          <p:cNvPr id="3" name="Označba mesta vsebine 2"/>
          <p:cNvSpPr>
            <a:spLocks noGrp="1"/>
          </p:cNvSpPr>
          <p:nvPr>
            <p:ph sz="quarter" idx="13"/>
          </p:nvPr>
        </p:nvSpPr>
        <p:spPr>
          <a:xfrm>
            <a:off x="838200" y="1330859"/>
            <a:ext cx="10515600" cy="4846104"/>
          </a:xfrm>
        </p:spPr>
        <p:txBody>
          <a:bodyPr>
            <a:normAutofit/>
          </a:bodyPr>
          <a:lstStyle/>
          <a:p>
            <a:r>
              <a:rPr lang="sl-SI" dirty="0">
                <a:solidFill>
                  <a:schemeClr val="accent6"/>
                </a:solidFill>
              </a:rPr>
              <a:t>Preden se začneš učiti, si zastavi CILJ, ki ga želiš doseči </a:t>
            </a:r>
            <a:r>
              <a:rPr lang="sl-SI" dirty="0"/>
              <a:t>– ali je to, da si ob koncu konference pozitivno ocenjen-a pri vseh predmetih ali da imaš zaključeno s petico vse predmete ali da pisna ocenjevanja pišeš pozitivno itd. Cilj naj bo povezan z učenjem, kaj si želiš ob koncu </a:t>
            </a:r>
            <a:r>
              <a:rPr lang="sl-SI" dirty="0" smtClean="0"/>
              <a:t>1.ocenjevalnega </a:t>
            </a:r>
            <a:r>
              <a:rPr lang="sl-SI" dirty="0"/>
              <a:t>obdobja</a:t>
            </a:r>
            <a:r>
              <a:rPr lang="sl-SI" dirty="0" smtClean="0"/>
              <a:t>.</a:t>
            </a:r>
          </a:p>
          <a:p>
            <a:r>
              <a:rPr lang="sl-SI" dirty="0"/>
              <a:t>In zakaj nagrada? </a:t>
            </a:r>
            <a:r>
              <a:rPr lang="sl-SI" dirty="0">
                <a:solidFill>
                  <a:schemeClr val="accent6"/>
                </a:solidFill>
              </a:rPr>
              <a:t>Ker se lahko za svoj vložen trud, ob uspehu nekoliko </a:t>
            </a:r>
            <a:r>
              <a:rPr lang="sl-SI" dirty="0" err="1">
                <a:solidFill>
                  <a:schemeClr val="accent6"/>
                </a:solidFill>
              </a:rPr>
              <a:t>pocartaš</a:t>
            </a:r>
            <a:r>
              <a:rPr lang="sl-SI" dirty="0"/>
              <a:t>. Hkrati s ciljem si torej nameni nagrado, ki te bo čakala ob doseženem cilju. Nagrada naj bo realna in nekaj kar ti bo dalo motivacijo za naprej (ni nujno, da je materialna nagrada, lahko je nekaj za kar drugače ne bo dovolj časa, zato te bo to čakalo ob koncu meseca/leta - torej nekaj, česar se lahko res veseliš). </a:t>
            </a:r>
          </a:p>
        </p:txBody>
      </p:sp>
      <p:pic>
        <p:nvPicPr>
          <p:cNvPr id="1028" name="Picture 4" descr="Rezultat iskanja slik za bad stu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312" y="4794447"/>
            <a:ext cx="2460875" cy="191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0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2. nasvet</a:t>
            </a:r>
            <a:r>
              <a:rPr lang="sl-SI" dirty="0"/>
              <a:t>: NAČRT UČENJA – MESEČNI KOLEDAR</a:t>
            </a:r>
            <a:br>
              <a:rPr lang="sl-SI" dirty="0"/>
            </a:br>
            <a:endParaRPr lang="sl-SI" dirty="0"/>
          </a:p>
        </p:txBody>
      </p:sp>
      <p:sp>
        <p:nvSpPr>
          <p:cNvPr id="3" name="Označba mesta vsebine 2"/>
          <p:cNvSpPr>
            <a:spLocks noGrp="1"/>
          </p:cNvSpPr>
          <p:nvPr>
            <p:ph sz="quarter" idx="13"/>
          </p:nvPr>
        </p:nvSpPr>
        <p:spPr/>
        <p:txBody>
          <a:bodyPr/>
          <a:lstStyle/>
          <a:p>
            <a:r>
              <a:rPr lang="sl-SI" dirty="0"/>
              <a:t>Vzemi vajeti oz. </a:t>
            </a:r>
            <a:r>
              <a:rPr lang="sl-SI" dirty="0">
                <a:solidFill>
                  <a:schemeClr val="accent6"/>
                </a:solidFill>
              </a:rPr>
              <a:t>koledar</a:t>
            </a:r>
            <a:r>
              <a:rPr lang="sl-SI" dirty="0"/>
              <a:t> v svoje roke in načrtuj. Tokrat si naredi </a:t>
            </a:r>
            <a:r>
              <a:rPr lang="sl-SI" dirty="0">
                <a:solidFill>
                  <a:schemeClr val="accent6"/>
                </a:solidFill>
              </a:rPr>
              <a:t>mesečni razpored </a:t>
            </a:r>
            <a:r>
              <a:rPr lang="sl-SI" dirty="0"/>
              <a:t>pisnih ocenjevanj, ki so napovedani v </a:t>
            </a:r>
            <a:r>
              <a:rPr lang="sl-SI" dirty="0" smtClean="0"/>
              <a:t>NASLEDNJIH MESECIH. </a:t>
            </a:r>
            <a:r>
              <a:rPr lang="sl-SI" dirty="0"/>
              <a:t>Ustna ocenjevanja so nenapovedana, zato če imaš možnost, se javi čimprej. V mesečni koledar si daj zaznamek, kdaj bi lahko bil-a ustno ocenjen-a pri določenem predmetu. Predvsem se želiš izogniti temu, da bi bil-a na isti dan ocenjen-a iz več predmetov. </a:t>
            </a:r>
          </a:p>
        </p:txBody>
      </p:sp>
      <p:pic>
        <p:nvPicPr>
          <p:cNvPr id="2050" name="Picture 2" descr="Rezultat iskanja slik za study p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650" y="4436198"/>
            <a:ext cx="3138534" cy="235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4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lvl="0"/>
            <a:r>
              <a:rPr lang="sl-SI" sz="4300" dirty="0" smtClean="0"/>
              <a:t>3. nasvet</a:t>
            </a:r>
            <a:r>
              <a:rPr lang="sl-SI" sz="4300" dirty="0"/>
              <a:t>: NAČRT UČENJA ZA POSAMEZNI PREDMET</a:t>
            </a:r>
            <a:r>
              <a:rPr lang="sl-SI" dirty="0"/>
              <a:t/>
            </a:r>
            <a:br>
              <a:rPr lang="sl-SI" dirty="0"/>
            </a:br>
            <a:endParaRPr lang="sl-SI" dirty="0"/>
          </a:p>
        </p:txBody>
      </p:sp>
      <p:sp>
        <p:nvSpPr>
          <p:cNvPr id="3" name="Označba mesta vsebine 2"/>
          <p:cNvSpPr>
            <a:spLocks noGrp="1"/>
          </p:cNvSpPr>
          <p:nvPr>
            <p:ph sz="quarter" idx="13"/>
          </p:nvPr>
        </p:nvSpPr>
        <p:spPr>
          <a:xfrm>
            <a:off x="913774" y="1892174"/>
            <a:ext cx="10363826" cy="3899025"/>
          </a:xfrm>
        </p:spPr>
        <p:txBody>
          <a:bodyPr/>
          <a:lstStyle/>
          <a:p>
            <a:r>
              <a:rPr lang="sl-SI" dirty="0"/>
              <a:t>Ni dovolj le to, da veš, kdaj imaš pisni test iz </a:t>
            </a:r>
            <a:r>
              <a:rPr lang="sl-SI" dirty="0" smtClean="0"/>
              <a:t>matematike, </a:t>
            </a:r>
            <a:r>
              <a:rPr lang="sl-SI" dirty="0"/>
              <a:t>zelo pomembno je, da si </a:t>
            </a:r>
            <a:r>
              <a:rPr lang="sl-SI" dirty="0">
                <a:solidFill>
                  <a:schemeClr val="accent6"/>
                </a:solidFill>
              </a:rPr>
              <a:t>učenje načrtuješ tako, da boš imel-a dovolj časa za obdelavo</a:t>
            </a:r>
            <a:r>
              <a:rPr lang="sl-SI" dirty="0"/>
              <a:t> (učenje) snovi in ponavljanje. </a:t>
            </a:r>
            <a:br>
              <a:rPr lang="sl-SI" dirty="0"/>
            </a:br>
            <a:r>
              <a:rPr lang="sl-SI" dirty="0"/>
              <a:t>S post listki si označi količino snovi. Preberi glavne naslove in podnaslove. Potem si naredi načrt: koliko strani moraš obdelati do testa? Koliko strani lahko obdelaš v enem dnevu? Dan pred testom si pusti za ponavljanje/utrjevanje. </a:t>
            </a:r>
          </a:p>
        </p:txBody>
      </p:sp>
      <p:pic>
        <p:nvPicPr>
          <p:cNvPr id="3074" name="Picture 2" descr="Rezultat iskanja slik za study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282" y="4219052"/>
            <a:ext cx="3511078" cy="263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93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4. </a:t>
            </a:r>
            <a:r>
              <a:rPr lang="sl-SI" dirty="0"/>
              <a:t>nasvet: PROSTOR ZA UČENJE</a:t>
            </a:r>
            <a:br>
              <a:rPr lang="sl-SI" dirty="0"/>
            </a:br>
            <a:endParaRPr lang="sl-SI" dirty="0"/>
          </a:p>
        </p:txBody>
      </p:sp>
      <p:sp>
        <p:nvSpPr>
          <p:cNvPr id="3" name="Označba mesta vsebine 2"/>
          <p:cNvSpPr>
            <a:spLocks noGrp="1"/>
          </p:cNvSpPr>
          <p:nvPr>
            <p:ph sz="quarter" idx="13"/>
          </p:nvPr>
        </p:nvSpPr>
        <p:spPr>
          <a:xfrm>
            <a:off x="913774" y="1511930"/>
            <a:ext cx="10363826" cy="4279270"/>
          </a:xfrm>
        </p:spPr>
        <p:txBody>
          <a:bodyPr>
            <a:normAutofit/>
          </a:bodyPr>
          <a:lstStyle/>
          <a:p>
            <a:r>
              <a:rPr lang="sl-SI" dirty="0"/>
              <a:t>Torej, </a:t>
            </a:r>
            <a:r>
              <a:rPr lang="sl-SI" dirty="0">
                <a:solidFill>
                  <a:schemeClr val="accent6"/>
                </a:solidFill>
              </a:rPr>
              <a:t>primerna svetloba, miza, stol, temperatura </a:t>
            </a:r>
            <a:r>
              <a:rPr lang="sl-SI" dirty="0"/>
              <a:t>(zračenje prostora!), </a:t>
            </a:r>
            <a:r>
              <a:rPr lang="sl-SI" dirty="0">
                <a:solidFill>
                  <a:schemeClr val="accent6"/>
                </a:solidFill>
              </a:rPr>
              <a:t>hrup oz. tišina </a:t>
            </a:r>
            <a:r>
              <a:rPr lang="sl-SI" dirty="0"/>
              <a:t>ipd. Vse to je res, vendar ti predlagam, da se razgledaš po tvojem prostoru oz. sobi, kjer se učiš. Imaš kakšne proste stene, kamor si lahko s post listki nalepiš pomembne formule, definicije… vse tisto, kar si nekoliko težje zapomniš? </a:t>
            </a:r>
            <a:endParaRPr lang="sl-SI" dirty="0" smtClean="0"/>
          </a:p>
          <a:p>
            <a:r>
              <a:rPr lang="sl-SI" dirty="0">
                <a:solidFill>
                  <a:schemeClr val="accent6"/>
                </a:solidFill>
              </a:rPr>
              <a:t>Poskusi drugače</a:t>
            </a:r>
            <a:r>
              <a:rPr lang="sl-SI" dirty="0"/>
              <a:t>.. pomembno je, da informacijo večkrat vidiš pred očmi, ne samo takrat, ko se dejansko učiš. Nalepi post listke na najbolj nenavadna mesta v stanovanju, kjer bodo pritegnili tvojo pozornost (zavedno ali nezavedno) in ti pomagali, da si neko informacijo hitreje zapomniš. </a:t>
            </a:r>
            <a:br>
              <a:rPr lang="sl-SI" dirty="0"/>
            </a:br>
            <a:endParaRPr lang="sl-SI" dirty="0"/>
          </a:p>
        </p:txBody>
      </p:sp>
      <p:pic>
        <p:nvPicPr>
          <p:cNvPr id="4100" name="Picture 4" descr="Rezultat iskanja slik za prostor za uče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295" y="4295676"/>
            <a:ext cx="2429427" cy="23889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zultat iskanja slik za prostor za učenj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604" y="4656607"/>
            <a:ext cx="2741533" cy="206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7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smtClean="0"/>
              <a:t>MOTILCI</a:t>
            </a:r>
            <a:endParaRPr lang="sl-SI" dirty="0"/>
          </a:p>
        </p:txBody>
      </p:sp>
      <p:pic>
        <p:nvPicPr>
          <p:cNvPr id="4" name="Picture 2" descr="Rezultat iskanja slik za distractors for studyi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33735" y="0"/>
            <a:ext cx="74007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02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5. </a:t>
            </a:r>
            <a:r>
              <a:rPr lang="sl-SI" dirty="0"/>
              <a:t>nasvet: ODKRIJ MOTILCE</a:t>
            </a:r>
            <a:br>
              <a:rPr lang="sl-SI" dirty="0"/>
            </a:br>
            <a:endParaRPr lang="sl-SI" dirty="0"/>
          </a:p>
        </p:txBody>
      </p:sp>
      <p:sp>
        <p:nvSpPr>
          <p:cNvPr id="3" name="Označba mesta vsebine 2"/>
          <p:cNvSpPr>
            <a:spLocks noGrp="1"/>
          </p:cNvSpPr>
          <p:nvPr>
            <p:ph sz="quarter" idx="13"/>
          </p:nvPr>
        </p:nvSpPr>
        <p:spPr>
          <a:xfrm>
            <a:off x="913774" y="1466662"/>
            <a:ext cx="10363826" cy="4110273"/>
          </a:xfrm>
        </p:spPr>
        <p:txBody>
          <a:bodyPr>
            <a:normAutofit lnSpcReduction="10000"/>
          </a:bodyPr>
          <a:lstStyle/>
          <a:p>
            <a:r>
              <a:rPr lang="sl-SI" dirty="0"/>
              <a:t>Kako ugotoviš, kateri so tvoji motilci, lahko poskusiš na naslednji način: pred učenjem si pripravi prazen list papirja. Nastavi štoparico na 25 minut. Začni se učiti kot običajno</a:t>
            </a:r>
            <a:r>
              <a:rPr lang="sl-SI" dirty="0">
                <a:solidFill>
                  <a:schemeClr val="accent6"/>
                </a:solidFill>
              </a:rPr>
              <a:t>. Na list pa zapisuj vse, kar te med učenjem zmoti</a:t>
            </a:r>
            <a:r>
              <a:rPr lang="sl-SI" dirty="0"/>
              <a:t>, npr. greš na stranišče, postaneš žejen in si vzameš kozarec vode, postaneš lačen in stopiš do hladilnika, na mobitelu se zasliši signal za sporočilo – sms, </a:t>
            </a:r>
            <a:r>
              <a:rPr lang="sl-SI" dirty="0" err="1"/>
              <a:t>fb</a:t>
            </a:r>
            <a:r>
              <a:rPr lang="sl-SI" dirty="0"/>
              <a:t>… in ne moreš si pomagati, da ne bi pogledal-a, a ne? </a:t>
            </a:r>
            <a:br>
              <a:rPr lang="sl-SI" dirty="0"/>
            </a:br>
            <a:r>
              <a:rPr lang="sl-SI" dirty="0"/>
              <a:t>Po 25 minutah, poglej kaj imaš zapisano na papirju. </a:t>
            </a:r>
            <a:r>
              <a:rPr lang="sl-SI" dirty="0">
                <a:solidFill>
                  <a:schemeClr val="accent6"/>
                </a:solidFill>
              </a:rPr>
              <a:t>Premisli, kaj lahko narediš, da se motilcem izogneš?</a:t>
            </a:r>
            <a:r>
              <a:rPr lang="sl-SI" dirty="0"/>
              <a:t> Mogoče, da greš prej na stranišče, si pripraviš kozarec vode, poješ nekaj lahkega, izklopiš mobitel ali še bolje, ga pustiš v drugem prostoru? </a:t>
            </a:r>
            <a:br>
              <a:rPr lang="sl-SI" dirty="0"/>
            </a:br>
            <a:endParaRPr lang="sl-SI" dirty="0"/>
          </a:p>
        </p:txBody>
      </p:sp>
    </p:spTree>
    <p:extLst>
      <p:ext uri="{BB962C8B-B14F-4D97-AF65-F5344CB8AC3E}">
        <p14:creationId xmlns:p14="http://schemas.microsoft.com/office/powerpoint/2010/main" val="280924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6. nasvet</a:t>
            </a:r>
            <a:r>
              <a:rPr lang="sl-SI" dirty="0"/>
              <a:t>: ODMORI MED UČENJEM</a:t>
            </a:r>
            <a:br>
              <a:rPr lang="sl-SI" dirty="0"/>
            </a:br>
            <a:endParaRPr lang="sl-SI" dirty="0"/>
          </a:p>
        </p:txBody>
      </p:sp>
      <p:sp>
        <p:nvSpPr>
          <p:cNvPr id="3" name="Označba mesta vsebine 2"/>
          <p:cNvSpPr>
            <a:spLocks noGrp="1"/>
          </p:cNvSpPr>
          <p:nvPr>
            <p:ph sz="quarter" idx="13"/>
          </p:nvPr>
        </p:nvSpPr>
        <p:spPr>
          <a:xfrm>
            <a:off x="913774" y="1539090"/>
            <a:ext cx="10363826" cy="4252110"/>
          </a:xfrm>
        </p:spPr>
        <p:txBody>
          <a:bodyPr>
            <a:normAutofit/>
          </a:bodyPr>
          <a:lstStyle/>
          <a:p>
            <a:r>
              <a:rPr lang="sl-SI" dirty="0"/>
              <a:t>Pri učenju pogosto pozabimo na pomembnost </a:t>
            </a:r>
            <a:r>
              <a:rPr lang="sl-SI" dirty="0">
                <a:solidFill>
                  <a:schemeClr val="accent6"/>
                </a:solidFill>
              </a:rPr>
              <a:t>ODMOROV.</a:t>
            </a:r>
            <a:r>
              <a:rPr lang="sl-SI" dirty="0"/>
              <a:t> Ali pa »pademo« v učenje in preprosto pozabimo, da telo in možgani potrebujejo odmor. Med odmorom namreč možgani predelajo informacije in jim na nek način poiščejo mesto. Mogoče si celo opazil-a, da popolna koncentracija traja samo nekaj časa in da po 20-30 minutah začne upadati. </a:t>
            </a:r>
            <a:endParaRPr lang="sl-SI" dirty="0" smtClean="0"/>
          </a:p>
          <a:p>
            <a:r>
              <a:rPr lang="sl-SI" dirty="0">
                <a:solidFill>
                  <a:schemeClr val="accent6"/>
                </a:solidFill>
              </a:rPr>
              <a:t>Odmor naj ne bo predolg</a:t>
            </a:r>
            <a:r>
              <a:rPr lang="sl-SI" dirty="0"/>
              <a:t>, ker se bo težko spraviti nazaj k učenju, kajne? Priporočam 5-minutni odmor, ki naj bo tudi aktiven: odnesi smeti, naredi kratek sprehod (s psom), ustvarjaj iz plastelina, pogovarjaj se s starši (vendar ne o snovi) ipd. </a:t>
            </a:r>
            <a:r>
              <a:rPr lang="sl-SI" dirty="0">
                <a:solidFill>
                  <a:schemeClr val="accent6"/>
                </a:solidFill>
              </a:rPr>
              <a:t>Naredi nekaj, kar odvrne tvoje misli od učenja</a:t>
            </a:r>
            <a:r>
              <a:rPr lang="sl-SI" dirty="0"/>
              <a:t>.</a:t>
            </a:r>
            <a:br>
              <a:rPr lang="sl-SI" dirty="0"/>
            </a:br>
            <a:endParaRPr lang="sl-SI" dirty="0"/>
          </a:p>
        </p:txBody>
      </p:sp>
      <p:pic>
        <p:nvPicPr>
          <p:cNvPr id="6146" name="Picture 2" descr="Rezultat iskanja slik za poslušanje glas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2274" y="4823354"/>
            <a:ext cx="2833735" cy="18884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zultat iskanja slik za study bre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992" y="5076536"/>
            <a:ext cx="3167047" cy="178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4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lvl="0"/>
            <a:r>
              <a:rPr lang="sl-SI" dirty="0" smtClean="0"/>
              <a:t>7. </a:t>
            </a:r>
            <a:r>
              <a:rPr lang="sl-SI" dirty="0"/>
              <a:t>nasvet: AKTIVNO UČENJE…KAKO?</a:t>
            </a:r>
            <a:br>
              <a:rPr lang="sl-SI" dirty="0"/>
            </a:br>
            <a:endParaRPr lang="sl-SI" dirty="0"/>
          </a:p>
        </p:txBody>
      </p:sp>
      <p:sp>
        <p:nvSpPr>
          <p:cNvPr id="3" name="Označba mesta vsebine 2"/>
          <p:cNvSpPr>
            <a:spLocks noGrp="1"/>
          </p:cNvSpPr>
          <p:nvPr>
            <p:ph sz="quarter" idx="13"/>
          </p:nvPr>
        </p:nvSpPr>
        <p:spPr>
          <a:xfrm>
            <a:off x="913774" y="1466662"/>
            <a:ext cx="10363826" cy="4324538"/>
          </a:xfrm>
        </p:spPr>
        <p:txBody>
          <a:bodyPr/>
          <a:lstStyle/>
          <a:p>
            <a:r>
              <a:rPr lang="sl-SI" dirty="0"/>
              <a:t>Pri učenju </a:t>
            </a:r>
            <a:r>
              <a:rPr lang="sl-SI" dirty="0">
                <a:solidFill>
                  <a:schemeClr val="accent6"/>
                </a:solidFill>
              </a:rPr>
              <a:t>uporabljaj barve, izpisuj </a:t>
            </a:r>
            <a:r>
              <a:rPr lang="sl-SI" dirty="0"/>
              <a:t>(ne prepisuj celotnega besedila, ampak samo ključne besede, ki te bodo spomnile na tisto, kar moraš znat), v definicijah lahko spremeniš besede v slike, uporabljaj post </a:t>
            </a:r>
            <a:r>
              <a:rPr lang="sl-SI" dirty="0" smtClean="0"/>
              <a:t>listke.</a:t>
            </a:r>
          </a:p>
          <a:p>
            <a:r>
              <a:rPr lang="sl-SI" dirty="0" smtClean="0"/>
              <a:t>Naštevanje </a:t>
            </a:r>
            <a:r>
              <a:rPr lang="sl-SI" dirty="0"/>
              <a:t>si lahko zapomniš s postajami (določi si »postaje« na telesu ali v dnevni rutini in na njih »obesi« besede); iz besed, ki jih moraš našteti spleti zgodbico; za zapomnitev datumov, si števila spremeni v sliko in spleti zgodbico; pri učenju tujih besed poišči asociacije, npr. car – avto (car se vozi v avtu), in še ena zelo znana - pred ki, ko, ker, da, če vejica skače… </a:t>
            </a:r>
          </a:p>
        </p:txBody>
      </p:sp>
    </p:spTree>
    <p:extLst>
      <p:ext uri="{BB962C8B-B14F-4D97-AF65-F5344CB8AC3E}">
        <p14:creationId xmlns:p14="http://schemas.microsoft.com/office/powerpoint/2010/main" val="1730695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TM04033925[[fn=Kapljica]]</Template>
  <TotalTime>138</TotalTime>
  <Words>1208</Words>
  <Application>Microsoft Office PowerPoint</Application>
  <PresentationFormat>Širokozaslonsko</PresentationFormat>
  <Paragraphs>36</Paragraphs>
  <Slides>17</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17</vt:i4>
      </vt:variant>
    </vt:vector>
  </HeadingPairs>
  <TitlesOfParts>
    <vt:vector size="20" baseType="lpstr">
      <vt:lpstr>Arial</vt:lpstr>
      <vt:lpstr>Tw Cen MT</vt:lpstr>
      <vt:lpstr>Kapljica</vt:lpstr>
      <vt:lpstr>Domače delo / učenje doma</vt:lpstr>
      <vt:lpstr>1. nasvet: CILJ IN NAGRADA </vt:lpstr>
      <vt:lpstr>2. nasvet: NAČRT UČENJA – MESEČNI KOLEDAR </vt:lpstr>
      <vt:lpstr>3. nasvet: NAČRT UČENJA ZA POSAMEZNI PREDMET </vt:lpstr>
      <vt:lpstr>4. nasvet: PROSTOR ZA UČENJE </vt:lpstr>
      <vt:lpstr>MOTILCI</vt:lpstr>
      <vt:lpstr>5. nasvet: ODKRIJ MOTILCE </vt:lpstr>
      <vt:lpstr>6. nasvet: ODMORI MED UČENJEM </vt:lpstr>
      <vt:lpstr>7. nasvet: AKTIVNO UČENJE…KAKO? </vt:lpstr>
      <vt:lpstr>8. nasvet: SPROSTI SE </vt:lpstr>
      <vt:lpstr>Zapomnimo si:</vt:lpstr>
      <vt:lpstr>PowerPointova predstavitev</vt:lpstr>
      <vt:lpstr>Učni stili</vt:lpstr>
      <vt:lpstr>VIDNI / VIZUALNI zaznavni sistem –gledamo in vidimo</vt:lpstr>
      <vt:lpstr>SLUŠNI / AVDITIVNI zaznavni sistem ‒slišimo in poslušamo</vt:lpstr>
      <vt:lpstr>GIBALNI / KINESTETIČNI zaznavni sistem –zaznavanje dotika, temperature, vlažnosti,občutki, notranji občutek ravnotežja in zavedanje, kaj se dogaja s telesom med gibanjem</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Domače delo / učenje doma</dc:title>
  <dc:creator>Masa</dc:creator>
  <cp:lastModifiedBy>Masa</cp:lastModifiedBy>
  <cp:revision>32</cp:revision>
  <dcterms:created xsi:type="dcterms:W3CDTF">2017-11-09T16:12:22Z</dcterms:created>
  <dcterms:modified xsi:type="dcterms:W3CDTF">2017-11-13T08:51:22Z</dcterms:modified>
</cp:coreProperties>
</file>