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57" r:id="rId5"/>
    <p:sldId id="258" r:id="rId6"/>
    <p:sldId id="259" r:id="rId7"/>
    <p:sldId id="266" r:id="rId8"/>
    <p:sldId id="263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8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2948-928B-44C8-A299-08C5AE640C98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2E6-497C-4D79-8A21-7D640186A6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192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2948-928B-44C8-A299-08C5AE640C98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2E6-497C-4D79-8A21-7D640186A6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2525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2948-928B-44C8-A299-08C5AE640C98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2E6-497C-4D79-8A21-7D640186A6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781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2948-928B-44C8-A299-08C5AE640C98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2E6-497C-4D79-8A21-7D640186A6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40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2948-928B-44C8-A299-08C5AE640C98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2E6-497C-4D79-8A21-7D640186A6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614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2948-928B-44C8-A299-08C5AE640C98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2E6-497C-4D79-8A21-7D640186A6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24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2948-928B-44C8-A299-08C5AE640C98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2E6-497C-4D79-8A21-7D640186A6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527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2948-928B-44C8-A299-08C5AE640C98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2E6-497C-4D79-8A21-7D640186A6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581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2948-928B-44C8-A299-08C5AE640C98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2E6-497C-4D79-8A21-7D640186A6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824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2948-928B-44C8-A299-08C5AE640C98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2E6-497C-4D79-8A21-7D640186A6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69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2948-928B-44C8-A299-08C5AE640C98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82E6-497C-4D79-8A21-7D640186A6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877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D2948-928B-44C8-A299-08C5AE640C98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982E6-497C-4D79-8A21-7D640186A6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379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1884" y="411564"/>
            <a:ext cx="9144000" cy="145452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NAVODILO </a:t>
            </a:r>
            <a:r>
              <a:rPr lang="sl-SI" dirty="0" smtClean="0"/>
              <a:t>ZA UPORABO PP: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17451" y="1866087"/>
            <a:ext cx="600484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l-SI" sz="3600" dirty="0" smtClean="0">
                <a:solidFill>
                  <a:srgbClr val="FF0000"/>
                </a:solidFill>
              </a:rPr>
              <a:t> Zaženi </a:t>
            </a:r>
            <a:r>
              <a:rPr lang="sl-SI" sz="3600" dirty="0" smtClean="0">
                <a:solidFill>
                  <a:srgbClr val="FF0000"/>
                </a:solidFill>
              </a:rPr>
              <a:t>PP </a:t>
            </a:r>
            <a:r>
              <a:rPr lang="sl-SI" sz="3600" dirty="0" smtClean="0"/>
              <a:t>projekcijo (slika 1);</a:t>
            </a:r>
          </a:p>
          <a:p>
            <a:pPr marL="342900" indent="-342900">
              <a:buFont typeface="+mj-lt"/>
              <a:buAutoNum type="arabicPeriod"/>
            </a:pPr>
            <a:endParaRPr lang="sl-SI" sz="3600" dirty="0" smtClean="0"/>
          </a:p>
          <a:p>
            <a:pPr marL="342900" indent="-342900">
              <a:buFont typeface="+mj-lt"/>
              <a:buAutoNum type="arabicPeriod"/>
            </a:pPr>
            <a:r>
              <a:rPr lang="sl-SI" sz="3600" dirty="0" smtClean="0">
                <a:solidFill>
                  <a:srgbClr val="FF0000"/>
                </a:solidFill>
              </a:rPr>
              <a:t> Vsebino </a:t>
            </a:r>
            <a:r>
              <a:rPr lang="sl-SI" sz="3600" dirty="0" smtClean="0">
                <a:solidFill>
                  <a:srgbClr val="FF0000"/>
                </a:solidFill>
              </a:rPr>
              <a:t>drsnice</a:t>
            </a:r>
            <a:r>
              <a:rPr lang="sl-SI" sz="3600" dirty="0" smtClean="0"/>
              <a:t>, na kateri je </a:t>
            </a:r>
          </a:p>
          <a:p>
            <a:r>
              <a:rPr lang="sl-SI" sz="3600" dirty="0"/>
              <a:t> </a:t>
            </a:r>
            <a:r>
              <a:rPr lang="sl-SI" sz="3600" dirty="0" smtClean="0"/>
              <a:t>   v desnem zgornjem kotu </a:t>
            </a:r>
          </a:p>
          <a:p>
            <a:r>
              <a:rPr lang="sl-SI" sz="3600" dirty="0"/>
              <a:t> </a:t>
            </a:r>
            <a:r>
              <a:rPr lang="sl-SI" sz="3600" dirty="0" smtClean="0"/>
              <a:t>   fotografija (slika 2), </a:t>
            </a:r>
          </a:p>
          <a:p>
            <a:r>
              <a:rPr lang="sl-SI" sz="3600" dirty="0">
                <a:solidFill>
                  <a:srgbClr val="FF0000"/>
                </a:solidFill>
              </a:rPr>
              <a:t> </a:t>
            </a:r>
            <a:r>
              <a:rPr lang="sl-SI" sz="3600" dirty="0" smtClean="0">
                <a:solidFill>
                  <a:srgbClr val="FF0000"/>
                </a:solidFill>
              </a:rPr>
              <a:t>   prepiši v celoti v zvezek</a:t>
            </a:r>
            <a:r>
              <a:rPr lang="sl-SI" sz="3600" dirty="0" smtClean="0"/>
              <a:t>;</a:t>
            </a:r>
          </a:p>
          <a:p>
            <a:endParaRPr lang="sl-SI" sz="3600" dirty="0" smtClean="0"/>
          </a:p>
          <a:p>
            <a:r>
              <a:rPr lang="sl-SI" sz="3600" dirty="0" smtClean="0">
                <a:solidFill>
                  <a:srgbClr val="FF0000"/>
                </a:solidFill>
              </a:rPr>
              <a:t>3. Srečno! </a:t>
            </a:r>
            <a:r>
              <a:rPr lang="sl-SI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sl-SI" sz="3600" dirty="0">
              <a:solidFill>
                <a:srgbClr val="FF000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672" y="1866087"/>
            <a:ext cx="5087765" cy="2682875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6513451" y="1345226"/>
            <a:ext cx="1402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/>
              <a:t>SLIKA 1</a:t>
            </a:r>
            <a:endParaRPr lang="sl-SI" sz="32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672" y="5187545"/>
            <a:ext cx="2366207" cy="1492154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6513451" y="4602770"/>
            <a:ext cx="1402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/>
              <a:t>SLIKA 2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8797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576497" y="527286"/>
            <a:ext cx="2482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3. NALOGA: </a:t>
            </a:r>
            <a:endParaRPr lang="sl-SI" sz="36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78319" y="1553360"/>
            <a:ext cx="107578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Izračunaj prostornino pravilne 3-strane prizme z dolžino osnovnega roba </a:t>
            </a:r>
          </a:p>
          <a:p>
            <a:r>
              <a:rPr lang="sl-SI" sz="2800" dirty="0" smtClean="0"/>
              <a:t>a = 4 cm in višino v = 3 cm.</a:t>
            </a:r>
            <a:endParaRPr lang="sl-SI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/>
              <p:cNvSpPr txBox="1"/>
              <p:nvPr/>
            </p:nvSpPr>
            <p:spPr>
              <a:xfrm>
                <a:off x="3401637" y="6130652"/>
                <a:ext cx="7748916" cy="513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Odgovor: Prostornina pravilne 3-strane prizme je 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l-SI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l-SI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l-SI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cm</a:t>
                </a:r>
                <a:r>
                  <a:rPr lang="sl-SI" sz="2400" baseline="30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3</a:t>
                </a:r>
                <a:r>
                  <a:rPr lang="sl-SI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.</a:t>
                </a:r>
                <a:endParaRPr lang="sl-SI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PoljeZBesedilom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37" y="6130652"/>
                <a:ext cx="7748916" cy="513602"/>
              </a:xfrm>
              <a:prstGeom prst="rect">
                <a:avLst/>
              </a:prstGeom>
              <a:blipFill>
                <a:blip r:embed="rId2"/>
                <a:stretch>
                  <a:fillRect l="-1180" t="-2381" b="-2381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836" y="59226"/>
            <a:ext cx="2366207" cy="149215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97" y="2620623"/>
            <a:ext cx="1762125" cy="197167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88" y="4592298"/>
            <a:ext cx="1576938" cy="2000019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0420" y="2620623"/>
            <a:ext cx="1190625" cy="390525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5755" y="2995383"/>
            <a:ext cx="1495425" cy="81915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5755" y="3849029"/>
            <a:ext cx="4007380" cy="974557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5755" y="5110406"/>
            <a:ext cx="1533525" cy="733425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59800" y="3134837"/>
            <a:ext cx="1828800" cy="476250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9800" y="3867499"/>
            <a:ext cx="1847850" cy="600075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09445" y="5291380"/>
            <a:ext cx="18192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4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576497" y="527286"/>
            <a:ext cx="2941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4. **NALOGA: </a:t>
            </a:r>
            <a:endParaRPr lang="sl-SI" sz="3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833" y="65559"/>
            <a:ext cx="2092523" cy="131956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61" y="1543776"/>
            <a:ext cx="11049000" cy="8477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61" y="2454089"/>
            <a:ext cx="2009847" cy="409634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904" y="2431435"/>
            <a:ext cx="1609725" cy="42862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6904" y="3057611"/>
            <a:ext cx="1476375" cy="6762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9462" y="3783522"/>
            <a:ext cx="4347633" cy="247311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7122" y="2153827"/>
            <a:ext cx="2202652" cy="248384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6534" y="4756178"/>
            <a:ext cx="2466975" cy="1285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jeZBesedilom 13"/>
              <p:cNvSpPr txBox="1"/>
              <p:nvPr/>
            </p:nvSpPr>
            <p:spPr>
              <a:xfrm>
                <a:off x="2939462" y="6118340"/>
                <a:ext cx="7748916" cy="513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Odgovor: Prostornina pravilne 6-strane prizme je 1</a:t>
                </a:r>
                <a14:m>
                  <m:oMath xmlns:m="http://schemas.openxmlformats.org/officeDocument/2006/math">
                    <m:r>
                      <a:rPr lang="sl-SI" sz="2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62</m:t>
                    </m:r>
                    <m:rad>
                      <m:radPr>
                        <m:degHide m:val="on"/>
                        <m:ctrlPr>
                          <a:rPr lang="sl-SI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l-SI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l-SI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cm</a:t>
                </a:r>
                <a:r>
                  <a:rPr lang="sl-SI" sz="2400" baseline="30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3</a:t>
                </a:r>
                <a:r>
                  <a:rPr lang="sl-SI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.</a:t>
                </a:r>
                <a:endParaRPr lang="sl-SI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PoljeZBesedilom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462" y="6118340"/>
                <a:ext cx="7748916" cy="513602"/>
              </a:xfrm>
              <a:prstGeom prst="rect">
                <a:avLst/>
              </a:prstGeom>
              <a:blipFill>
                <a:blip r:embed="rId10"/>
                <a:stretch>
                  <a:fillRect l="-1180" t="-2381" r="-1338" b="-2381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11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>
                <a:solidFill>
                  <a:srgbClr val="FF0000"/>
                </a:solidFill>
              </a:rPr>
              <a:t>OPOMBA:</a:t>
            </a:r>
            <a:endParaRPr lang="sl-SI" i="1" dirty="0">
              <a:solidFill>
                <a:srgbClr val="FF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838200" y="1826155"/>
            <a:ext cx="88989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i="1" dirty="0" smtClean="0">
                <a:solidFill>
                  <a:srgbClr val="FF0000"/>
                </a:solidFill>
              </a:rPr>
              <a:t>Učenci 2. skupine (Švarc Fajdiga) in 4. skupine (Rojc) </a:t>
            </a:r>
          </a:p>
          <a:p>
            <a:r>
              <a:rPr lang="sl-SI" sz="3200" i="1" dirty="0" smtClean="0">
                <a:solidFill>
                  <a:srgbClr val="FF0000"/>
                </a:solidFill>
              </a:rPr>
              <a:t>ne potrebujete prepisati vsebine 3. in 6. drsnice, </a:t>
            </a:r>
          </a:p>
          <a:p>
            <a:r>
              <a:rPr lang="sl-SI" sz="3200" i="1" dirty="0" smtClean="0">
                <a:solidFill>
                  <a:srgbClr val="FF0000"/>
                </a:solidFill>
              </a:rPr>
              <a:t>ker imate vsebino že zapisano v zvezku.</a:t>
            </a:r>
            <a:endParaRPr lang="sl-SI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49185" y="1970261"/>
            <a:ext cx="9144000" cy="2387600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PROSTORNINA POKONČNE PRIZME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934" y="116012"/>
            <a:ext cx="2366207" cy="149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1328" y="1620347"/>
            <a:ext cx="10515600" cy="3658235"/>
          </a:xfrm>
        </p:spPr>
        <p:txBody>
          <a:bodyPr>
            <a:normAutofit/>
          </a:bodyPr>
          <a:lstStyle/>
          <a:p>
            <a:r>
              <a:rPr lang="sl-SI" dirty="0" smtClean="0"/>
              <a:t>Razmisli, kako bi izračunal prostornino poljubne pokončne prizme.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Od česa je prostornina pokončne prizme odvisna?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Oglejmo si kvader (= štiristrana prizma), katerega prostornino že znamo izračunati: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8438"/>
            <a:ext cx="11849100" cy="34575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84594">
            <a:off x="7825017" y="2014018"/>
            <a:ext cx="3707159" cy="2148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22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822499" y="2232890"/>
            <a:ext cx="976273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800" dirty="0" smtClean="0">
                <a:solidFill>
                  <a:srgbClr val="FF0000"/>
                </a:solidFill>
              </a:rPr>
              <a:t>Prostornina prizme je enaka produktu </a:t>
            </a:r>
          </a:p>
          <a:p>
            <a:r>
              <a:rPr lang="sl-SI" sz="4800" dirty="0" smtClean="0">
                <a:solidFill>
                  <a:srgbClr val="FF0000"/>
                </a:solidFill>
              </a:rPr>
              <a:t>ploščine osnovne ploskve in višine.</a:t>
            </a:r>
          </a:p>
          <a:p>
            <a:endParaRPr lang="sl-SI" sz="4800" dirty="0">
              <a:solidFill>
                <a:srgbClr val="FF0000"/>
              </a:solidFill>
            </a:endParaRPr>
          </a:p>
          <a:p>
            <a:pPr algn="ctr"/>
            <a:r>
              <a:rPr lang="sl-SI" sz="8000" dirty="0" smtClean="0">
                <a:solidFill>
                  <a:srgbClr val="FF0000"/>
                </a:solidFill>
              </a:rPr>
              <a:t>V = O ∙ v</a:t>
            </a:r>
            <a:endParaRPr lang="sl-SI" sz="8000" dirty="0">
              <a:solidFill>
                <a:srgbClr val="FF000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371" y="132637"/>
            <a:ext cx="2366207" cy="149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796637" y="794847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l-SI" dirty="0" smtClean="0"/>
              <a:t>Sledi reševanje nalog.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Vsako nalogo prepiši v zvezek.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Nalogo poskusi rešiti sam, nato rešitev naloge preveri, saj sledi celoten potek reševanja naloge.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Če naloge ne znaš rešiti sam, si pomagaj s potekom reševanja naloge, ki je viden pri vsaki nalogi. Potrudi se, da boš potek naloge razumel in ga ne le prepisal v zvezek. Gre za samostojno učenje.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>
                <a:sym typeface="Wingdings" panose="05000000000000000000" pitchFamily="2" charset="2"/>
              </a:rPr>
              <a:t>Srečno pot pri odkrivanju novih (</a:t>
            </a:r>
            <a:r>
              <a:rPr lang="sl-SI" dirty="0" err="1" smtClean="0">
                <a:sym typeface="Wingdings" panose="05000000000000000000" pitchFamily="2" charset="2"/>
              </a:rPr>
              <a:t>spo</a:t>
            </a:r>
            <a:r>
              <a:rPr lang="sl-SI" smtClean="0">
                <a:sym typeface="Wingdings" panose="05000000000000000000" pitchFamily="2" charset="2"/>
              </a:rPr>
              <a:t>)znanj! </a:t>
            </a:r>
            <a:r>
              <a:rPr lang="sl-SI" dirty="0" smtClean="0">
                <a:sym typeface="Wingdings" panose="05000000000000000000" pitchFamily="2" charset="2"/>
              </a:rPr>
              <a:t>;) </a:t>
            </a:r>
            <a:endParaRPr lang="sl-SI" dirty="0" smtClean="0"/>
          </a:p>
          <a:p>
            <a:pPr marL="514350" indent="-514350">
              <a:buFont typeface="+mj-lt"/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67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91" y="2909650"/>
            <a:ext cx="5048250" cy="3743325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15450" y="523693"/>
            <a:ext cx="2482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1. NALOGA: </a:t>
            </a:r>
            <a:endParaRPr lang="sl-SI" sz="3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338" y="217167"/>
            <a:ext cx="2366207" cy="1492154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915006" y="1709321"/>
            <a:ext cx="10752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Ploščina osnovne ploskve 6 dm visoke prizme je 65 dm</a:t>
            </a:r>
            <a:r>
              <a:rPr lang="sl-SI" sz="3600" baseline="30000" dirty="0" smtClean="0"/>
              <a:t>2</a:t>
            </a:r>
            <a:r>
              <a:rPr lang="sl-SI" sz="3600" dirty="0" smtClean="0"/>
              <a:t>. </a:t>
            </a:r>
          </a:p>
          <a:p>
            <a:r>
              <a:rPr lang="sl-SI" sz="3600" dirty="0" smtClean="0"/>
              <a:t>Izračunaj prostornino prizme.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9413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16131" y="482138"/>
            <a:ext cx="2482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2. NALOGA: </a:t>
            </a:r>
            <a:endParaRPr lang="sl-SI" sz="36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16131" y="1551380"/>
            <a:ext cx="11894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Izračunaj prostornino pravilne 4-strane prizme s podatkoma a = 6dm in v = 3 dm.</a:t>
            </a:r>
            <a:endParaRPr lang="sl-SI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97" y="2185467"/>
            <a:ext cx="2057400" cy="19716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05" y="4157142"/>
            <a:ext cx="1952625" cy="25527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997" y="2291065"/>
            <a:ext cx="1771650" cy="5715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637" y="2944610"/>
            <a:ext cx="1714500" cy="81915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792" y="4105360"/>
            <a:ext cx="1885950" cy="191452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4631" y="4035310"/>
            <a:ext cx="2066925" cy="1314450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3401637" y="6130652"/>
            <a:ext cx="7383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</a:rPr>
              <a:t>Odgovor: Prostornina pravilne 4-strane prizme je 108 dm</a:t>
            </a:r>
            <a:r>
              <a:rPr lang="sl-SI" sz="2400" baseline="30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sl-SI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1836" y="59226"/>
            <a:ext cx="2366207" cy="149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0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323</Words>
  <Application>Microsoft Office PowerPoint</Application>
  <PresentationFormat>Širokozaslonsko</PresentationFormat>
  <Paragraphs>39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Wingdings</vt:lpstr>
      <vt:lpstr>Officeova tema</vt:lpstr>
      <vt:lpstr>NAVODILO ZA UPORABO PP: </vt:lpstr>
      <vt:lpstr>OPOMBA:</vt:lpstr>
      <vt:lpstr>PROSTORNINA POKONČNE PRIZME</vt:lpstr>
      <vt:lpstr>Razmisli, kako bi izračunal prostornino poljubne pokončne prizme.  Od česa je prostornina pokončne prizme odvisna?</vt:lpstr>
      <vt:lpstr>Oglejmo si kvader (= štiristrana prizma), katerega prostornino že znamo izračunati: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PROSTORNINA POKONČNE PRIZME</dc:title>
  <dc:creator>NINA</dc:creator>
  <cp:lastModifiedBy>Uporabnik sistema Windows</cp:lastModifiedBy>
  <cp:revision>23</cp:revision>
  <dcterms:created xsi:type="dcterms:W3CDTF">2020-03-25T19:57:29Z</dcterms:created>
  <dcterms:modified xsi:type="dcterms:W3CDTF">2020-03-29T17:41:11Z</dcterms:modified>
</cp:coreProperties>
</file>