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12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DD9A6-35C1-4981-8F57-97D804CCFE9D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AEA43-05DC-4A1A-84BC-A2DEC6512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9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AEA43-05DC-4A1A-84BC-A2DEC65125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AEA43-05DC-4A1A-84BC-A2DEC65125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4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11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1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8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4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9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6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5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6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3920-1EB2-4ECD-8AED-5285C0106F2C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8B4D-15B7-4CB6-9F24-AA389C78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5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" y="0"/>
            <a:ext cx="7848872" cy="51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870"/>
          <a:stretch/>
        </p:blipFill>
        <p:spPr bwMode="auto">
          <a:xfrm>
            <a:off x="179512" y="5160657"/>
            <a:ext cx="8136904" cy="169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87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upload.wikimedia.org/wikipedia/commons/e/e7/Vischer_-_Topographia_Ducatus_Stiriae_-_297_Pettau_-_Ptu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" y="1431575"/>
            <a:ext cx="8640960" cy="542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 txBox="1">
            <a:spLocks/>
          </p:cNvSpPr>
          <p:nvPr/>
        </p:nvSpPr>
        <p:spPr>
          <a:xfrm>
            <a:off x="-283633" y="-171400"/>
            <a:ext cx="5709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SREDNJI  VEK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74794" y="69269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8438">
              <a:buFont typeface="Arial" pitchFamily="34" charset="0"/>
              <a:buChar char="•"/>
            </a:pPr>
            <a:r>
              <a:rPr lang="sl-SI" sz="2800" b="1" dirty="0"/>
              <a:t>srednjeveška </a:t>
            </a:r>
            <a:r>
              <a:rPr lang="sl-SI" sz="2800" b="1" dirty="0" smtClean="0"/>
              <a:t>mesta so bila </a:t>
            </a:r>
            <a:r>
              <a:rPr lang="sl-SI" sz="2800" b="1" dirty="0"/>
              <a:t>onesnažena, neurejena kanalizacija, </a:t>
            </a:r>
            <a:r>
              <a:rPr lang="sl-SI" sz="2800" b="1" dirty="0" smtClean="0"/>
              <a:t>odpadke  so metali na </a:t>
            </a:r>
            <a:r>
              <a:rPr lang="sl-SI" sz="2800" b="1" dirty="0"/>
              <a:t>ulico;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6932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79512" y="40466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b="1" dirty="0"/>
              <a:t>v</a:t>
            </a:r>
            <a:r>
              <a:rPr lang="sl-SI" sz="2800" b="1" dirty="0" smtClean="0"/>
              <a:t> tem času se razširi huda </a:t>
            </a:r>
            <a:r>
              <a:rPr lang="sl-SI" sz="2800" b="1" dirty="0"/>
              <a:t>bolezen kuga, imenovana črna smrt, ki so jo raznašale podgane zaradi onesnaženosti</a:t>
            </a:r>
            <a:r>
              <a:rPr lang="sl-SI" sz="2800" b="1" dirty="0" smtClean="0"/>
              <a:t>;</a:t>
            </a:r>
            <a:endParaRPr lang="sl-SI" sz="28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390964" cy="359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r="52397"/>
          <a:stretch/>
        </p:blipFill>
        <p:spPr>
          <a:xfrm>
            <a:off x="5292080" y="1412776"/>
            <a:ext cx="2171827" cy="38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99" y="2852936"/>
            <a:ext cx="18002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996" y1="23626" x2="26996" y2="23626"/>
                        <a14:foregroundMark x1="19772" y1="25824" x2="19772" y2="25824"/>
                        <a14:foregroundMark x1="11787" y1="32418" x2="11787" y2="32418"/>
                        <a14:foregroundMark x1="19011" y1="36264" x2="19011" y2="36264"/>
                        <a14:foregroundMark x1="32700" y1="39011" x2="32700" y2="39011"/>
                        <a14:foregroundMark x1="46388" y1="41758" x2="46388" y2="41758"/>
                        <a14:foregroundMark x1="41825" y1="45604" x2="41825" y2="45604"/>
                        <a14:foregroundMark x1="57414" y1="47802" x2="57414" y2="49451"/>
                        <a14:foregroundMark x1="56274" y1="57143" x2="56274" y2="57143"/>
                        <a14:foregroundMark x1="63878" y1="57692" x2="63878" y2="57692"/>
                        <a14:foregroundMark x1="79468" y1="70879" x2="79468" y2="70879"/>
                        <a14:foregroundMark x1="94677" y1="75275" x2="94677" y2="75275"/>
                        <a14:foregroundMark x1="86692" y1="74725" x2="86692" y2="74725"/>
                        <a14:foregroundMark x1="44867" y1="76923" x2="44867" y2="76923"/>
                        <a14:foregroundMark x1="25475" y1="67033" x2="26616" y2="67033"/>
                        <a14:foregroundMark x1="25475" y1="15934" x2="25475" y2="15934"/>
                        <a14:foregroundMark x1="3422" y1="31868" x2="4943" y2="31319"/>
                        <a14:foregroundMark x1="1521" y1="32967" x2="4563" y2="33516"/>
                        <a14:foregroundMark x1="1901" y1="29121" x2="1901" y2="29121"/>
                        <a14:foregroundMark x1="14449" y1="45604" x2="17490" y2="45604"/>
                        <a14:foregroundMark x1="18631" y1="45055" x2="20532" y2="45055"/>
                        <a14:foregroundMark x1="17110" y1="48901" x2="17110" y2="48901"/>
                        <a14:foregroundMark x1="12548" y1="47253" x2="14449" y2="47253"/>
                        <a14:foregroundMark x1="6084" y1="44505" x2="6084" y2="44505"/>
                        <a14:foregroundMark x1="2281" y1="36813" x2="3802" y2="36813"/>
                        <a14:foregroundMark x1="6084" y1="28022" x2="6084" y2="28022"/>
                        <a14:foregroundMark x1="2281" y1="25824" x2="4183" y2="26374"/>
                        <a14:foregroundMark x1="36882" y1="28571" x2="36882" y2="28571"/>
                        <a14:foregroundMark x1="41445" y1="28571" x2="43346" y2="2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5074619"/>
            <a:ext cx="2577083" cy="17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51520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b="1" dirty="0"/>
              <a:t>l</a:t>
            </a:r>
            <a:r>
              <a:rPr lang="sl-SI" sz="2800" b="1" dirty="0" smtClean="0"/>
              <a:t>judje so bili že za majhne prestopke kaznovani s  hudimi kaznimi - obešanje, potapljanje v reko, sežiganje na grmadi.</a:t>
            </a:r>
            <a:endParaRPr lang="sl-SI" sz="28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>
          <a:xfrm>
            <a:off x="1763688" y="1945532"/>
            <a:ext cx="6477000" cy="462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52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b="1" dirty="0" smtClean="0"/>
              <a:t>v  bližini Grosuplja je stal grad Boštanj;</a:t>
            </a:r>
            <a:endParaRPr lang="en-GB" sz="4000" b="1" dirty="0"/>
          </a:p>
        </p:txBody>
      </p:sp>
      <p:pic>
        <p:nvPicPr>
          <p:cNvPr id="12290" name="Picture 2" descr="https://upload.wikimedia.org/wikipedia/commons/1/14/Valvasor_-_Grad_Bo%C5%A1ta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4" y="1682062"/>
            <a:ext cx="88131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8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Razvaline gradu Boštanj</a:t>
            </a:r>
            <a:endParaRPr lang="en-GB" dirty="0"/>
          </a:p>
        </p:txBody>
      </p:sp>
      <p:pic>
        <p:nvPicPr>
          <p:cNvPr id="13314" name="Picture 2" descr="https://upload.wikimedia.org/wikipedia/commons/f/fa/GradBostanj-Grosupl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5198"/>
            <a:ext cx="8907374" cy="46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51520" y="2606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>
                <a:latin typeface="Arial" panose="020B0604020202020204" pitchFamily="34" charset="0"/>
                <a:ea typeface="Calibri" panose="020F0502020204030204" pitchFamily="34" charset="0"/>
              </a:rPr>
              <a:t>proti koncu tega veka se začnejo turški vpadi, </a:t>
            </a:r>
            <a:endParaRPr lang="sl-SI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204864"/>
            <a:ext cx="3485009" cy="43722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4"/>
          <a:stretch/>
        </p:blipFill>
        <p:spPr>
          <a:xfrm>
            <a:off x="0" y="2348880"/>
            <a:ext cx="553953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otnik 6"/>
          <p:cNvSpPr/>
          <p:nvPr/>
        </p:nvSpPr>
        <p:spPr>
          <a:xfrm>
            <a:off x="251520" y="105273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 bližini Grosuplja je bil zgrajen </a:t>
            </a:r>
            <a:r>
              <a:rPr lang="sl-SI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protiturški Tabor Cerovo.</a:t>
            </a:r>
            <a:endParaRPr lang="sl-SI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5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3"/>
          <p:cNvSpPr txBox="1">
            <a:spLocks/>
          </p:cNvSpPr>
          <p:nvPr/>
        </p:nvSpPr>
        <p:spPr>
          <a:xfrm>
            <a:off x="-752499" y="124780"/>
            <a:ext cx="5709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 </a:t>
            </a:r>
            <a:r>
              <a:rPr lang="sl-SI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</a:t>
            </a:r>
            <a:endParaRPr lang="en-GB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01634" y="1695515"/>
            <a:ext cx="4226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600" b="1" dirty="0" err="1">
                <a:latin typeface="Arial" pitchFamily="34" charset="0"/>
                <a:cs typeface="Arial" pitchFamily="34" charset="0"/>
              </a:rPr>
              <a:t>odkritje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Arial" pitchFamily="34" charset="0"/>
                <a:cs typeface="Arial" pitchFamily="34" charset="0"/>
              </a:rPr>
              <a:t>Amerike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04960"/>
            <a:ext cx="6277650" cy="355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1.bp.blogspot.com/_dJVH1EUyGWs/SwS_ndbhypI/AAAAAAAAABM/p5ULxLcgIK8/s1600/columbus_ro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7073"/>
            <a:ext cx="4602088" cy="320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-180528" y="332655"/>
            <a:ext cx="9056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298450">
              <a:buFont typeface="Arial" pitchFamily="34" charset="0"/>
              <a:buChar char="•"/>
            </a:pPr>
            <a:r>
              <a:rPr lang="sl-SI" sz="3600" b="1" dirty="0" smtClean="0"/>
              <a:t>druga </a:t>
            </a:r>
            <a:r>
              <a:rPr lang="sl-SI" sz="3600" b="1" dirty="0"/>
              <a:t>odkritja (parni stroj, tiskarski stroj…);</a:t>
            </a:r>
            <a:endParaRPr lang="en-GB" sz="3600" b="1" dirty="0"/>
          </a:p>
        </p:txBody>
      </p:sp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15" y="2281958"/>
            <a:ext cx="5685385" cy="4576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4/49/Blucher_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393235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67950" y="26064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3200" b="1" dirty="0">
                <a:latin typeface="Arial" pitchFamily="34" charset="0"/>
                <a:cs typeface="Arial" pitchFamily="34" charset="0"/>
              </a:rPr>
              <a:t>nastanek prve slovenske knjige Katekizem in Abecednik, avtorja Primoža Trubarja.</a:t>
            </a:r>
          </a:p>
        </p:txBody>
      </p:sp>
      <p:pic>
        <p:nvPicPr>
          <p:cNvPr id="3074" name="Picture 2" descr="Rezultat iskanja slik za primož tru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0" y="1929097"/>
            <a:ext cx="2956175" cy="46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45" y="1997368"/>
            <a:ext cx="3076413" cy="44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58" y="1899266"/>
            <a:ext cx="2880320" cy="46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25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 txBox="1">
            <a:spLocks/>
          </p:cNvSpPr>
          <p:nvPr/>
        </p:nvSpPr>
        <p:spPr>
          <a:xfrm>
            <a:off x="137107" y="115245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SODOBNOST / MODERNA </a:t>
            </a:r>
            <a:r>
              <a:rPr lang="sl-SI" sz="5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</a:t>
            </a:r>
            <a:r>
              <a:rPr lang="sl-SI" sz="5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sz="5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129" l="22265" r="97697">
                        <a14:foregroundMark x1="39347" y1="38109" x2="39347" y2="38109"/>
                        <a14:foregroundMark x1="56046" y1="65043" x2="56046" y2="65043"/>
                        <a14:foregroundMark x1="61804" y1="60745" x2="61804" y2="60745"/>
                        <a14:foregroundMark x1="37620" y1="90831" x2="37620" y2="90831"/>
                        <a14:foregroundMark x1="30134" y1="88539" x2="30134" y2="88539"/>
                        <a14:foregroundMark x1="29750" y1="81662" x2="29750" y2="81662"/>
                        <a14:foregroundMark x1="48944" y1="25215" x2="48944" y2="25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5" t="8475" r="4194" b="4852"/>
          <a:stretch/>
        </p:blipFill>
        <p:spPr bwMode="auto">
          <a:xfrm>
            <a:off x="5220072" y="980226"/>
            <a:ext cx="3493169" cy="305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Rezultat iskanja slik za timeline computer 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568"/>
            <a:ext cx="9144000" cy="22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395535" y="1258245"/>
            <a:ext cx="84249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3600" b="1" dirty="0" smtClean="0">
                <a:latin typeface="Arial" pitchFamily="34" charset="0"/>
                <a:cs typeface="Arial" pitchFamily="34" charset="0"/>
              </a:rPr>
              <a:t>velik </a:t>
            </a:r>
            <a:r>
              <a:rPr lang="sl-SI" sz="3600" b="1" dirty="0">
                <a:latin typeface="Arial" pitchFamily="34" charset="0"/>
                <a:cs typeface="Arial" pitchFamily="34" charset="0"/>
              </a:rPr>
              <a:t>napredek </a:t>
            </a:r>
            <a:endParaRPr lang="sl-SI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3600" b="1" dirty="0" smtClean="0">
                <a:latin typeface="Arial" pitchFamily="34" charset="0"/>
                <a:cs typeface="Arial" pitchFamily="34" charset="0"/>
              </a:rPr>
              <a:t>  v </a:t>
            </a:r>
            <a:r>
              <a:rPr lang="sl-SI" sz="3600" b="1" dirty="0">
                <a:latin typeface="Arial" pitchFamily="34" charset="0"/>
                <a:cs typeface="Arial" pitchFamily="34" charset="0"/>
              </a:rPr>
              <a:t>prometu</a:t>
            </a:r>
            <a:r>
              <a:rPr lang="sl-SI" sz="3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3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l-SI" sz="2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sz="3600" b="1" dirty="0" smtClean="0">
                <a:latin typeface="Arial" pitchFamily="34" charset="0"/>
                <a:cs typeface="Arial" pitchFamily="34" charset="0"/>
              </a:rPr>
              <a:t>doba </a:t>
            </a:r>
            <a:r>
              <a:rPr lang="sl-SI" sz="3600" b="1" dirty="0">
                <a:latin typeface="Arial" pitchFamily="34" charset="0"/>
                <a:cs typeface="Arial" pitchFamily="34" charset="0"/>
              </a:rPr>
              <a:t>računalnikov </a:t>
            </a:r>
            <a:r>
              <a:rPr lang="sl-SI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3600" b="1" dirty="0" smtClean="0">
                <a:latin typeface="Arial" pitchFamily="34" charset="0"/>
                <a:cs typeface="Arial" pitchFamily="34" charset="0"/>
              </a:rPr>
            </a:br>
            <a:r>
              <a:rPr lang="sl-SI" sz="36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sl-SI" sz="3600" b="1" dirty="0">
                <a:latin typeface="Arial" pitchFamily="34" charset="0"/>
                <a:cs typeface="Arial" pitchFamily="34" charset="0"/>
              </a:rPr>
              <a:t>ostalih </a:t>
            </a:r>
            <a:r>
              <a:rPr lang="sl-SI" sz="3600" b="1" dirty="0" smtClean="0">
                <a:latin typeface="Arial" pitchFamily="34" charset="0"/>
                <a:cs typeface="Arial" pitchFamily="34" charset="0"/>
              </a:rPr>
              <a:t>tehničnih naprav</a:t>
            </a:r>
            <a:r>
              <a:rPr lang="sl-SI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33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hule-und-familie.de/assets/images/stachel/2016/steinze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 bwMode="auto">
          <a:xfrm>
            <a:off x="0" y="894161"/>
            <a:ext cx="9144000" cy="59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6429400" cy="1143000"/>
          </a:xfrm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PRAZGODOVINA</a:t>
            </a:r>
            <a:endParaRPr lang="en-GB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-3629" y="90926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l-SI" sz="3600" b="1" dirty="0" smtClean="0"/>
              <a:t>ljudje </a:t>
            </a:r>
            <a:r>
              <a:rPr lang="sl-SI" sz="3600" b="1" dirty="0"/>
              <a:t>so živeli v jamah </a:t>
            </a:r>
            <a:r>
              <a:rPr lang="sl-SI" sz="3600" b="1" dirty="0" smtClean="0"/>
              <a:t>in preprosto narejenih bivališčih; 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204511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12711"/>
            <a:ext cx="4632449" cy="2812233"/>
          </a:xfrm>
        </p:spPr>
        <p:txBody>
          <a:bodyPr>
            <a:normAutofit/>
          </a:bodyPr>
          <a:lstStyle/>
          <a:p>
            <a:pPr marL="265113" indent="-244475" algn="l">
              <a:buFont typeface="Arial" pitchFamily="34" charset="0"/>
              <a:buChar char="•"/>
            </a:pPr>
            <a:r>
              <a:rPr lang="sl-SI" sz="3600" b="1" dirty="0" smtClean="0"/>
              <a:t>moški so bili lovci,</a:t>
            </a:r>
            <a:br>
              <a:rPr lang="sl-SI" sz="3600" b="1" dirty="0" smtClean="0"/>
            </a:br>
            <a:r>
              <a:rPr lang="sl-SI" sz="3600" b="1" dirty="0" smtClean="0"/>
              <a:t>ženske so nabirale sadeže in skrbele za otroke;</a:t>
            </a:r>
            <a:endParaRPr lang="en-GB" sz="3600" b="1" dirty="0"/>
          </a:p>
        </p:txBody>
      </p:sp>
      <p:sp>
        <p:nvSpPr>
          <p:cNvPr id="3" name="AutoShape 2" descr="Rezultat iskanja slik za steinzeit"/>
          <p:cNvSpPr>
            <a:spLocks noChangeAspect="1" noChangeArrowheads="1"/>
          </p:cNvSpPr>
          <p:nvPr/>
        </p:nvSpPr>
        <p:spPr bwMode="auto">
          <a:xfrm>
            <a:off x="155575" y="-2620963"/>
            <a:ext cx="7572375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Rezultat iskanja slik za steinze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3324" r="4065" b="5344"/>
          <a:stretch/>
        </p:blipFill>
        <p:spPr bwMode="auto">
          <a:xfrm>
            <a:off x="4312586" y="0"/>
            <a:ext cx="4831414" cy="340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ocplayer.org/docs-images/60/44823322/images/1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b="9479"/>
          <a:stretch/>
        </p:blipFill>
        <p:spPr bwMode="auto">
          <a:xfrm>
            <a:off x="-34872" y="3400507"/>
            <a:ext cx="4495256" cy="349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docplayer.org/docs-images/60/44823322/images/2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https://docplayer.org/docs-images/60/44823322/images/2-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Rezultat iskanja slik za steinze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r="8477"/>
          <a:stretch/>
        </p:blipFill>
        <p:spPr bwMode="auto">
          <a:xfrm>
            <a:off x="4312586" y="3390350"/>
            <a:ext cx="4879007" cy="3515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9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784" y="260648"/>
            <a:ext cx="9081719" cy="1224136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l-SI" sz="3200" b="1" dirty="0">
                <a:solidFill>
                  <a:prstClr val="black"/>
                </a:solidFill>
              </a:rPr>
              <a:t>orodje in orožje je bilo v kameni dobi iz kamna, kasneje iz kovin (bakra, brona in železa);</a:t>
            </a:r>
            <a:endParaRPr lang="en-GB" sz="4800" dirty="0"/>
          </a:p>
        </p:txBody>
      </p:sp>
      <p:pic>
        <p:nvPicPr>
          <p:cNvPr id="4098" name="Picture 2" descr="Rezultat iskanja slik za steinz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1656"/>
            <a:ext cx="9144000" cy="50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3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68152"/>
          </a:xfrm>
        </p:spPr>
        <p:txBody>
          <a:bodyPr>
            <a:normAutofit fontScale="90000"/>
          </a:bodyPr>
          <a:lstStyle/>
          <a:p>
            <a:pPr marL="358775" indent="-301625" algn="l">
              <a:buFont typeface="Arial" pitchFamily="34" charset="0"/>
              <a:buChar char="•"/>
            </a:pPr>
            <a:r>
              <a:rPr lang="sl-SI" sz="3600" b="1" dirty="0" smtClean="0"/>
              <a:t>najbolj </a:t>
            </a:r>
            <a:r>
              <a:rPr lang="sl-SI" sz="3600" b="1" dirty="0"/>
              <a:t>znano </a:t>
            </a: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najdišče</a:t>
            </a:r>
            <a:r>
              <a:rPr lang="sl-SI" sz="3600" b="1" dirty="0"/>
              <a:t> v naši </a:t>
            </a:r>
            <a:r>
              <a:rPr lang="sl-SI" sz="3600" b="1" dirty="0" smtClean="0"/>
              <a:t>občini Grosuplje </a:t>
            </a:r>
            <a:r>
              <a:rPr lang="sl-SI" sz="3600" b="1" dirty="0"/>
              <a:t>je Magdalenska gora, kjer so odkrili grobišča, v njih pa veliko ostankov (okraski, posoda, orožje</a:t>
            </a:r>
            <a:r>
              <a:rPr lang="sl-SI" sz="3600" b="1" dirty="0" smtClean="0"/>
              <a:t>…).</a:t>
            </a:r>
            <a:endParaRPr lang="en-GB" sz="3600" b="1" dirty="0"/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520280" cy="25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28" r="22496" b="7968"/>
          <a:stretch/>
        </p:blipFill>
        <p:spPr bwMode="auto">
          <a:xfrm>
            <a:off x="4224930" y="1556792"/>
            <a:ext cx="4919069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ervices.dedi.si/DEDIServer/res/media/image/7469/MAXIMUM/700?12844489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4238548" cy="2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3"/>
          <p:cNvSpPr txBox="1">
            <a:spLocks/>
          </p:cNvSpPr>
          <p:nvPr/>
        </p:nvSpPr>
        <p:spPr>
          <a:xfrm>
            <a:off x="-252536" y="-171400"/>
            <a:ext cx="64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STARI  VEK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79512" y="83671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438" indent="-198438">
              <a:buFont typeface="Arial" pitchFamily="34" charset="0"/>
              <a:buChar char="•"/>
            </a:pPr>
            <a:r>
              <a:rPr lang="sl-SI" sz="2800" b="1" dirty="0"/>
              <a:t>pri nas v Sloveniji kar nekaj rimskih mest 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 smtClean="0"/>
              <a:t>Emona, Celeia, Poetovio, Neviodunum …;</a:t>
            </a:r>
            <a:endParaRPr lang="en-GB" sz="2800" b="1" dirty="0"/>
          </a:p>
        </p:txBody>
      </p:sp>
      <p:pic>
        <p:nvPicPr>
          <p:cNvPr id="6146" name="Picture 2" descr="Rezultat iskanja slik za roman ar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88" b="94971" l="20101" r="89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827" r="7841" b="3946"/>
          <a:stretch/>
        </p:blipFill>
        <p:spPr bwMode="auto">
          <a:xfrm>
            <a:off x="7106478" y="260648"/>
            <a:ext cx="2306878" cy="51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29602" y="6237312"/>
            <a:ext cx="9150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 smtClean="0"/>
              <a:t>Ostanki rimske naselbine Neviodunum</a:t>
            </a:r>
            <a:r>
              <a:rPr lang="sl-SI" sz="3200" dirty="0" smtClean="0"/>
              <a:t>  (</a:t>
            </a:r>
            <a:r>
              <a:rPr lang="sl-SI" sz="3200" i="1" dirty="0" smtClean="0"/>
              <a:t>Novo mesto</a:t>
            </a:r>
            <a:r>
              <a:rPr lang="sl-SI" sz="3200" dirty="0" smtClean="0"/>
              <a:t>)</a:t>
            </a:r>
            <a:endParaRPr lang="en-GB" sz="3200" dirty="0"/>
          </a:p>
        </p:txBody>
      </p:sp>
      <p:pic>
        <p:nvPicPr>
          <p:cNvPr id="6150" name="Picture 6" descr="https://upload.wikimedia.org/wikipedia/commons/thumb/0/09/Neviodunum1.JPG/1280px-Neviodunum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b="11813"/>
          <a:stretch/>
        </p:blipFill>
        <p:spPr bwMode="auto">
          <a:xfrm>
            <a:off x="29602" y="1772816"/>
            <a:ext cx="7232774" cy="460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2" y="1574795"/>
            <a:ext cx="9144000" cy="5949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-468560" y="-243408"/>
            <a:ext cx="5400600" cy="1143000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Rimska Emona</a:t>
            </a:r>
            <a:endParaRPr lang="en-GB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0" y="6206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3200" b="1" dirty="0"/>
              <a:t>rimska mesta so bila urejena, poznali so kanalizacijo, vodovod, centralno ogrevanje v </a:t>
            </a:r>
            <a:r>
              <a:rPr lang="sl-SI" sz="3200" b="1" dirty="0" smtClean="0"/>
              <a:t>hišah;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2242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2.arnes.si/~gljsentvid10/oseb_stran/rim_ces_slo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r="2449" b="5374"/>
          <a:stretch/>
        </p:blipFill>
        <p:spPr bwMode="auto">
          <a:xfrm>
            <a:off x="107504" y="788307"/>
            <a:ext cx="8604448" cy="60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171400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RIMSKE CESTE NA SLOVENSKEM OZEMLJU</a:t>
            </a:r>
            <a:endParaRPr lang="en-GB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79512" y="77699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b="1" dirty="0" smtClean="0"/>
              <a:t>Rimljani so bili znani po </a:t>
            </a:r>
            <a:r>
              <a:rPr lang="sl-SI" b="1" dirty="0"/>
              <a:t>gradnji tlakovanih </a:t>
            </a:r>
            <a:r>
              <a:rPr lang="sl-SI" b="1" dirty="0" smtClean="0"/>
              <a:t>cest, mostov.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143000"/>
          </a:xfrm>
        </p:spPr>
        <p:txBody>
          <a:bodyPr>
            <a:noAutofit/>
          </a:bodyPr>
          <a:lstStyle/>
          <a:p>
            <a:pPr marL="571500" indent="-301625" algn="l">
              <a:buFont typeface="Arial" pitchFamily="34" charset="0"/>
              <a:buChar char="•"/>
            </a:pPr>
            <a:r>
              <a:rPr lang="sl-SI" sz="3600" b="1" dirty="0"/>
              <a:t>na S delu naše občine </a:t>
            </a:r>
            <a:r>
              <a:rPr lang="sl-SI" sz="3600" b="1" dirty="0" smtClean="0"/>
              <a:t>Grosuplje je </a:t>
            </a:r>
            <a:r>
              <a:rPr lang="sl-SI" sz="3600" b="1" dirty="0"/>
              <a:t>bila speljana rimska </a:t>
            </a:r>
            <a:r>
              <a:rPr lang="sl-SI" sz="3600" b="1" dirty="0" smtClean="0"/>
              <a:t>cesta.</a:t>
            </a:r>
            <a:endParaRPr lang="en-GB" sz="3600" b="1" dirty="0"/>
          </a:p>
        </p:txBody>
      </p:sp>
      <p:pic>
        <p:nvPicPr>
          <p:cNvPr id="3" name="Picture 2" descr="http://www2.arnes.si/~gljsentvid10/oseb_stran/rim_ces_slo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42084" r="40906" b="32185"/>
          <a:stretch/>
        </p:blipFill>
        <p:spPr bwMode="auto">
          <a:xfrm>
            <a:off x="9989" y="1586003"/>
            <a:ext cx="9144000" cy="52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ščica dol 3"/>
          <p:cNvSpPr/>
          <p:nvPr/>
        </p:nvSpPr>
        <p:spPr>
          <a:xfrm rot="3855406">
            <a:off x="5014714" y="3749597"/>
            <a:ext cx="215227" cy="1278036"/>
          </a:xfrm>
          <a:prstGeom prst="downArrow">
            <a:avLst>
              <a:gd name="adj1" fmla="val 21358"/>
              <a:gd name="adj2" fmla="val 1138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1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257</Words>
  <Application>Microsoft Office PowerPoint</Application>
  <PresentationFormat>Diaprojekcija na zaslonu (4:3)</PresentationFormat>
  <Paragraphs>33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PowerPointova predstavitev</vt:lpstr>
      <vt:lpstr>PRAZGODOVINA</vt:lpstr>
      <vt:lpstr>moški so bili lovci, ženske so nabirale sadeže in skrbele za otroke;</vt:lpstr>
      <vt:lpstr>orodje in orožje je bilo v kameni dobi iz kamna, kasneje iz kovin (bakra, brona in železa);</vt:lpstr>
      <vt:lpstr>najbolj znano najdišče v naši občini Grosuplje je Magdalenska gora, kjer so odkrili grobišča, v njih pa veliko ostankov (okraski, posoda, orožje…).</vt:lpstr>
      <vt:lpstr>PowerPointova predstavitev</vt:lpstr>
      <vt:lpstr>Rimska Emona</vt:lpstr>
      <vt:lpstr>RIMSKE CESTE NA SLOVENSKEM OZEMLJU</vt:lpstr>
      <vt:lpstr>na S delu naše občine Grosuplje je bila speljana rimska cesta.</vt:lpstr>
      <vt:lpstr>PowerPointova predstavitev</vt:lpstr>
      <vt:lpstr>PowerPointova predstavitev</vt:lpstr>
      <vt:lpstr>PowerPointova predstavitev</vt:lpstr>
      <vt:lpstr>v  bližini Grosuplja je stal grad Boštanj;</vt:lpstr>
      <vt:lpstr>Razvaline gradu Boštanj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PRAZGODOVINA</dc:title>
  <dc:creator>barbara</dc:creator>
  <cp:lastModifiedBy>barbara</cp:lastModifiedBy>
  <cp:revision>29</cp:revision>
  <dcterms:created xsi:type="dcterms:W3CDTF">2019-02-06T13:50:26Z</dcterms:created>
  <dcterms:modified xsi:type="dcterms:W3CDTF">2019-02-11T05:28:10Z</dcterms:modified>
</cp:coreProperties>
</file>