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3"/>
  </p:notesMasterIdLst>
  <p:sldIdLst>
    <p:sldId id="256" r:id="rId2"/>
    <p:sldId id="267" r:id="rId3"/>
    <p:sldId id="283" r:id="rId4"/>
    <p:sldId id="264" r:id="rId5"/>
    <p:sldId id="265" r:id="rId6"/>
    <p:sldId id="266" r:id="rId7"/>
    <p:sldId id="268" r:id="rId8"/>
    <p:sldId id="282" r:id="rId9"/>
    <p:sldId id="272" r:id="rId10"/>
    <p:sldId id="274" r:id="rId11"/>
    <p:sldId id="28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4" autoAdjust="0"/>
    <p:restoredTop sz="91160" autoAdjust="0"/>
  </p:normalViewPr>
  <p:slideViewPr>
    <p:cSldViewPr snapToGrid="0">
      <p:cViewPr varScale="1">
        <p:scale>
          <a:sx n="83" d="100"/>
          <a:sy n="83" d="100"/>
        </p:scale>
        <p:origin x="5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9DE60-C19A-4886-99B8-62FDC8D3AC81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070BD-4A40-4BA9-A514-6282CDA6DB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6543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1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2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347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0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912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51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55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8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8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5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4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4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9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7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7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6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52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356222-AF40-4AC7-9E73-3FE2C59AC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/>
              <a:t>Present</a:t>
            </a:r>
            <a:r>
              <a:rPr lang="sl-SI" dirty="0"/>
              <a:t> </a:t>
            </a:r>
            <a:r>
              <a:rPr lang="sl-SI" dirty="0" err="1"/>
              <a:t>Perfect</a:t>
            </a:r>
            <a:r>
              <a:rPr lang="sl-SI" dirty="0"/>
              <a:t> </a:t>
            </a:r>
            <a:r>
              <a:rPr lang="sl-SI" dirty="0" err="1"/>
              <a:t>Simple</a:t>
            </a: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8FB48E9-838B-4F41-A172-59F1CEC08A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Form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use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2715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69637C5-93F9-4DBF-AF86-806254A45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sl-SI" dirty="0"/>
              <a:t>(just / see a ghost)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D0B55A3-7FAE-4114-8DED-8308D8F29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sl-SI" dirty="0"/>
              <a:t>They have just seen a ghost.</a:t>
            </a:r>
          </a:p>
        </p:txBody>
      </p:sp>
      <p:sp>
        <p:nvSpPr>
          <p:cNvPr id="37893" name="AutoShape 5" descr="Resultado de imagen de image  I have seen a ghost">
            <a:extLst>
              <a:ext uri="{FF2B5EF4-FFF2-40B4-BE49-F238E27FC236}">
                <a16:creationId xmlns:a16="http://schemas.microsoft.com/office/drawing/2014/main" id="{E93703BE-2C56-4032-B103-2C265F95E8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4655" y="41765"/>
            <a:ext cx="276509" cy="27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 sz="1633"/>
          </a:p>
        </p:txBody>
      </p:sp>
      <p:pic>
        <p:nvPicPr>
          <p:cNvPr id="37895" name="Picture 7" descr="Imagen relacionada">
            <a:extLst>
              <a:ext uri="{FF2B5EF4-FFF2-40B4-BE49-F238E27FC236}">
                <a16:creationId xmlns:a16="http://schemas.microsoft.com/office/drawing/2014/main" id="{D8E1F32A-54A7-4BCD-9903-8932A4F7C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609600"/>
            <a:ext cx="3768876" cy="211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7" name="Picture 9" descr="Resultado de imagen de ghost images">
            <a:extLst>
              <a:ext uri="{FF2B5EF4-FFF2-40B4-BE49-F238E27FC236}">
                <a16:creationId xmlns:a16="http://schemas.microsoft.com/office/drawing/2014/main" id="{37365E4F-8D6C-40D8-9F95-014AF35E9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131" y="2855748"/>
            <a:ext cx="4051145" cy="3185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03BA15-74B6-4558-8B38-10A63CD2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can</a:t>
            </a:r>
            <a:r>
              <a:rPr lang="sl-SI" dirty="0"/>
              <a:t> </a:t>
            </a:r>
            <a:r>
              <a:rPr lang="sl-SI" dirty="0" err="1"/>
              <a:t>try</a:t>
            </a:r>
            <a:r>
              <a:rPr lang="sl-SI" dirty="0"/>
              <a:t> some </a:t>
            </a:r>
            <a:r>
              <a:rPr lang="sl-SI" dirty="0" err="1"/>
              <a:t>exercises</a:t>
            </a:r>
            <a:r>
              <a:rPr lang="sl-SI" dirty="0"/>
              <a:t> in </a:t>
            </a:r>
            <a:r>
              <a:rPr lang="sl-SI" dirty="0" err="1"/>
              <a:t>your</a:t>
            </a:r>
            <a:r>
              <a:rPr lang="sl-SI" dirty="0"/>
              <a:t> </a:t>
            </a:r>
            <a:r>
              <a:rPr lang="sl-SI" dirty="0" err="1"/>
              <a:t>workbook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book</a:t>
            </a:r>
            <a:r>
              <a:rPr lang="sl-SI" dirty="0"/>
              <a:t> as </a:t>
            </a:r>
            <a:r>
              <a:rPr lang="sl-SI" dirty="0" err="1"/>
              <a:t>well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online</a:t>
            </a:r>
            <a:r>
              <a:rPr lang="sl-SI" dirty="0"/>
              <a:t>.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09F775-B941-4198-B780-5FA1F7107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400" dirty="0" err="1">
                <a:solidFill>
                  <a:srgbClr val="FF0000"/>
                </a:solidFill>
              </a:rPr>
              <a:t>See</a:t>
            </a:r>
            <a:r>
              <a:rPr lang="sl-SI" sz="4400" dirty="0">
                <a:solidFill>
                  <a:srgbClr val="FF0000"/>
                </a:solidFill>
              </a:rPr>
              <a:t> </a:t>
            </a:r>
            <a:r>
              <a:rPr lang="sl-SI" sz="4400" dirty="0" err="1">
                <a:solidFill>
                  <a:srgbClr val="FF0000"/>
                </a:solidFill>
              </a:rPr>
              <a:t>you</a:t>
            </a:r>
            <a:r>
              <a:rPr lang="sl-SI" sz="4400" dirty="0">
                <a:solidFill>
                  <a:srgbClr val="FF0000"/>
                </a:solidFill>
              </a:rPr>
              <a:t> </a:t>
            </a:r>
            <a:r>
              <a:rPr lang="sl-SI" sz="4400" dirty="0" err="1">
                <a:solidFill>
                  <a:srgbClr val="FF0000"/>
                </a:solidFill>
              </a:rPr>
              <a:t>soon</a:t>
            </a:r>
            <a:r>
              <a:rPr lang="sl-SI" sz="44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4542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9ADAB7-6299-4D72-8D30-E911BFE0B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07501" cy="1320800"/>
          </a:xfrm>
        </p:spPr>
        <p:txBody>
          <a:bodyPr/>
          <a:lstStyle/>
          <a:p>
            <a:r>
              <a:rPr lang="sl-SI" dirty="0" err="1"/>
              <a:t>Basic</a:t>
            </a:r>
            <a:r>
              <a:rPr lang="sl-SI" dirty="0"/>
              <a:t> </a:t>
            </a:r>
            <a:r>
              <a:rPr lang="sl-SI" dirty="0" err="1"/>
              <a:t>rules</a:t>
            </a:r>
            <a:r>
              <a:rPr lang="sl-SI" dirty="0"/>
              <a:t> on how to form </a:t>
            </a:r>
            <a:r>
              <a:rPr lang="sl-SI" dirty="0" err="1"/>
              <a:t>Present</a:t>
            </a:r>
            <a:r>
              <a:rPr lang="sl-SI" dirty="0"/>
              <a:t> </a:t>
            </a:r>
            <a:r>
              <a:rPr lang="sl-SI" dirty="0" err="1"/>
              <a:t>Perfect</a:t>
            </a:r>
            <a:r>
              <a:rPr lang="sl-SI" dirty="0"/>
              <a:t> </a:t>
            </a:r>
            <a:r>
              <a:rPr lang="sl-SI" dirty="0" err="1"/>
              <a:t>Simple</a:t>
            </a:r>
            <a:endParaRPr lang="sl-SI" dirty="0"/>
          </a:p>
        </p:txBody>
      </p:sp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3E9AEE48-EBB1-40CF-BAF3-3584A6CFDC9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22477" y="1668138"/>
            <a:ext cx="9513637" cy="3521724"/>
          </a:xfrm>
          <a:prstGeom prst="rect">
            <a:avLst/>
          </a:prstGeom>
        </p:spPr>
      </p:pic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42F5B15-FB01-4D37-B8E2-0FA6376419C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0080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E356D4-C761-4497-B82A-D704DFBAE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Shortened</a:t>
            </a:r>
            <a:r>
              <a:rPr lang="sl-SI" dirty="0"/>
              <a:t> </a:t>
            </a:r>
            <a:r>
              <a:rPr lang="sl-SI" dirty="0" err="1"/>
              <a:t>forms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5BBFC88-3D47-47FF-BE44-A9E02E0CD21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I </a:t>
            </a:r>
            <a:r>
              <a:rPr lang="sl-SI" dirty="0" err="1"/>
              <a:t>have</a:t>
            </a:r>
            <a:r>
              <a:rPr lang="sl-SI" dirty="0"/>
              <a:t> = </a:t>
            </a:r>
            <a:r>
              <a:rPr lang="sl-SI" dirty="0" err="1"/>
              <a:t>I‘ve</a:t>
            </a:r>
            <a:endParaRPr lang="sl-SI" dirty="0"/>
          </a:p>
          <a:p>
            <a:r>
              <a:rPr lang="sl-SI" dirty="0"/>
              <a:t>I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</a:t>
            </a:r>
            <a:r>
              <a:rPr lang="sl-SI" dirty="0" err="1"/>
              <a:t>here</a:t>
            </a:r>
            <a:r>
              <a:rPr lang="sl-SI" dirty="0"/>
              <a:t> </a:t>
            </a:r>
            <a:r>
              <a:rPr lang="sl-SI" dirty="0" err="1"/>
              <a:t>since</a:t>
            </a:r>
            <a:r>
              <a:rPr lang="sl-SI" dirty="0"/>
              <a:t> last </a:t>
            </a:r>
            <a:r>
              <a:rPr lang="sl-SI" dirty="0" err="1"/>
              <a:t>week</a:t>
            </a:r>
            <a:r>
              <a:rPr lang="sl-SI" dirty="0"/>
              <a:t> = </a:t>
            </a:r>
            <a:r>
              <a:rPr lang="sl-SI" dirty="0" err="1"/>
              <a:t>I‘ve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</a:t>
            </a:r>
            <a:r>
              <a:rPr lang="sl-SI" dirty="0" err="1"/>
              <a:t>here</a:t>
            </a:r>
            <a:r>
              <a:rPr lang="sl-SI" dirty="0"/>
              <a:t> </a:t>
            </a:r>
            <a:r>
              <a:rPr lang="sl-SI" dirty="0" err="1"/>
              <a:t>since</a:t>
            </a:r>
            <a:r>
              <a:rPr lang="sl-SI" dirty="0"/>
              <a:t> last </a:t>
            </a:r>
            <a:r>
              <a:rPr lang="sl-SI" dirty="0" err="1"/>
              <a:t>week</a:t>
            </a:r>
            <a:r>
              <a:rPr lang="sl-SI" dirty="0"/>
              <a:t>.</a:t>
            </a:r>
          </a:p>
          <a:p>
            <a:r>
              <a:rPr lang="sl-SI" dirty="0" err="1"/>
              <a:t>She</a:t>
            </a:r>
            <a:r>
              <a:rPr lang="sl-SI" dirty="0"/>
              <a:t> </a:t>
            </a:r>
            <a:r>
              <a:rPr lang="sl-SI" dirty="0" err="1"/>
              <a:t>has</a:t>
            </a:r>
            <a:r>
              <a:rPr lang="sl-SI" dirty="0"/>
              <a:t> </a:t>
            </a:r>
            <a:r>
              <a:rPr lang="sl-SI" dirty="0" err="1"/>
              <a:t>just</a:t>
            </a:r>
            <a:r>
              <a:rPr lang="sl-SI" dirty="0"/>
              <a:t> gone out = </a:t>
            </a:r>
            <a:r>
              <a:rPr lang="sl-SI" dirty="0" err="1"/>
              <a:t>She‘s</a:t>
            </a:r>
            <a:r>
              <a:rPr lang="sl-SI" dirty="0"/>
              <a:t> </a:t>
            </a:r>
            <a:r>
              <a:rPr lang="sl-SI" dirty="0" err="1"/>
              <a:t>just</a:t>
            </a:r>
            <a:r>
              <a:rPr lang="sl-SI" dirty="0"/>
              <a:t> gone out.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21ADBD77-B818-4731-8609-BA804C03AD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I </a:t>
            </a:r>
            <a:r>
              <a:rPr lang="sl-SI" dirty="0" err="1"/>
              <a:t>haven‘t</a:t>
            </a:r>
            <a:r>
              <a:rPr lang="sl-SI" dirty="0"/>
              <a:t> </a:t>
            </a:r>
            <a:r>
              <a:rPr lang="sl-SI" dirty="0" err="1"/>
              <a:t>seen</a:t>
            </a:r>
            <a:r>
              <a:rPr lang="sl-SI" dirty="0"/>
              <a:t> Peter = </a:t>
            </a:r>
            <a:r>
              <a:rPr lang="sl-SI" dirty="0" err="1"/>
              <a:t>I‘ve</a:t>
            </a:r>
            <a:r>
              <a:rPr lang="sl-SI" dirty="0"/>
              <a:t> not </a:t>
            </a:r>
            <a:r>
              <a:rPr lang="sl-SI" dirty="0" err="1"/>
              <a:t>seen</a:t>
            </a:r>
            <a:r>
              <a:rPr lang="sl-SI" dirty="0"/>
              <a:t> </a:t>
            </a:r>
            <a:r>
              <a:rPr lang="sl-SI" dirty="0" err="1"/>
              <a:t>him</a:t>
            </a:r>
            <a:r>
              <a:rPr lang="sl-SI" dirty="0"/>
              <a:t> = I </a:t>
            </a:r>
            <a:r>
              <a:rPr lang="sl-SI" dirty="0" err="1"/>
              <a:t>have</a:t>
            </a:r>
            <a:r>
              <a:rPr lang="sl-SI" dirty="0"/>
              <a:t> not </a:t>
            </a:r>
            <a:r>
              <a:rPr lang="sl-SI" dirty="0" err="1"/>
              <a:t>seen</a:t>
            </a:r>
            <a:r>
              <a:rPr lang="sl-SI" dirty="0"/>
              <a:t> </a:t>
            </a:r>
            <a:r>
              <a:rPr lang="sl-SI" dirty="0" err="1"/>
              <a:t>him</a:t>
            </a:r>
            <a:r>
              <a:rPr lang="sl-S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83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5725765-23D4-49DB-8CEB-90BA7ADAF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333" y="609600"/>
            <a:ext cx="10070179" cy="1320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Present Perfect Simple</a:t>
            </a:r>
            <a:r>
              <a:rPr lang="sl-SI" dirty="0"/>
              <a:t>: h</a:t>
            </a:r>
            <a:r>
              <a:rPr lang="en-US" dirty="0" err="1">
                <a:latin typeface="Times New Roman"/>
              </a:rPr>
              <a:t>ave</a:t>
            </a:r>
            <a:r>
              <a:rPr lang="sl-SI" dirty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/</a:t>
            </a:r>
            <a:r>
              <a:rPr lang="sl-SI" dirty="0">
                <a:latin typeface="Times New Roman"/>
              </a:rPr>
              <a:t> </a:t>
            </a:r>
            <a:r>
              <a:rPr lang="en-US" dirty="0">
                <a:latin typeface="Times New Roman"/>
              </a:rPr>
              <a:t>has + Past participle</a:t>
            </a:r>
            <a:r>
              <a:rPr lang="sl-SI" dirty="0">
                <a:latin typeface="Times New Roman"/>
              </a:rPr>
              <a:t/>
            </a:r>
            <a:br>
              <a:rPr lang="sl-SI" dirty="0">
                <a:latin typeface="Times New Roman"/>
              </a:rPr>
            </a:br>
            <a:endParaRPr 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3CB1CB7-B096-4A27-BFA3-52350592C9D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77334" y="1298713"/>
            <a:ext cx="4184035" cy="47426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sl-SI" altLang="sl-SI" b="1" dirty="0"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sl-SI" altLang="sl-SI" b="1" dirty="0">
              <a:latin typeface="Arial Narrow" panose="020B060602020203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I have 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You have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He has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She has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It has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We have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You have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They have</a:t>
            </a:r>
            <a:r>
              <a:rPr lang="sl-SI" altLang="sl-SI" b="1" dirty="0">
                <a:latin typeface="Arial Narrow" panose="020B0606020202030204" pitchFamily="34" charset="0"/>
              </a:rPr>
              <a:t> </a:t>
            </a:r>
            <a:r>
              <a:rPr lang="en-GB" altLang="sl-SI" b="1" dirty="0">
                <a:latin typeface="Arial Narrow" panose="020B0606020202030204" pitchFamily="34" charset="0"/>
              </a:rPr>
              <a:t> eaten</a:t>
            </a:r>
            <a:endParaRPr lang="sl-SI" dirty="0">
              <a:latin typeface="Times New Roman"/>
            </a:endParaRPr>
          </a:p>
          <a:p>
            <a:pPr marL="0" indent="0">
              <a:buNone/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2" name="Označba mesta vsebine 1">
            <a:extLst>
              <a:ext uri="{FF2B5EF4-FFF2-40B4-BE49-F238E27FC236}">
                <a16:creationId xmlns:a16="http://schemas.microsoft.com/office/drawing/2014/main" id="{25CA8007-FBE1-455F-9B40-D64AC96E7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247917" y="1930400"/>
            <a:ext cx="4184035" cy="399586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I have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You have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He has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She has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It has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We have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 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You have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</a:t>
            </a:r>
          </a:p>
          <a:p>
            <a:pPr>
              <a:lnSpc>
                <a:spcPct val="80000"/>
              </a:lnSpc>
              <a:buNone/>
            </a:pPr>
            <a:r>
              <a:rPr lang="en-GB" altLang="sl-SI" b="1" dirty="0">
                <a:latin typeface="Arial Narrow" panose="020B0606020202030204" pitchFamily="34" charset="0"/>
              </a:rPr>
              <a:t>They have</a:t>
            </a:r>
            <a:r>
              <a:rPr lang="sl-SI" altLang="sl-SI" b="1" dirty="0" err="1">
                <a:latin typeface="Arial Narrow" panose="020B0606020202030204" pitchFamily="34" charset="0"/>
              </a:rPr>
              <a:t>n’t</a:t>
            </a:r>
            <a:r>
              <a:rPr lang="en-GB" altLang="sl-SI" b="1" dirty="0">
                <a:latin typeface="Arial Narrow" panose="020B0606020202030204" pitchFamily="34" charset="0"/>
              </a:rPr>
              <a:t> eaten</a:t>
            </a:r>
            <a:endParaRPr lang="sl-SI" dirty="0"/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8249954-6D44-4169-8CCF-F9A3A19DD513}"/>
              </a:ext>
            </a:extLst>
          </p:cNvPr>
          <p:cNvSpPr txBox="1"/>
          <p:nvPr/>
        </p:nvSpPr>
        <p:spPr>
          <a:xfrm>
            <a:off x="7076662" y="2003994"/>
            <a:ext cx="4717773" cy="285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Have I eaten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Have you eaten</a:t>
            </a:r>
          </a:p>
          <a:p>
            <a:pPr>
              <a:lnSpc>
                <a:spcPct val="80000"/>
              </a:lnSpc>
            </a:pPr>
            <a:r>
              <a:rPr lang="sl-SI" altLang="sl-SI" sz="2800" dirty="0">
                <a:latin typeface="Arial Narrow" panose="020B0606020202030204" pitchFamily="34" charset="0"/>
              </a:rPr>
              <a:t>Ha</a:t>
            </a:r>
            <a:r>
              <a:rPr lang="en-GB" altLang="sl-SI" sz="2800" dirty="0">
                <a:latin typeface="Arial Narrow" panose="020B0606020202030204" pitchFamily="34" charset="0"/>
              </a:rPr>
              <a:t>s he eaten 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Has she eaten 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Has it eaten 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Have we eaten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Have you eaten</a:t>
            </a:r>
          </a:p>
          <a:p>
            <a:pPr>
              <a:lnSpc>
                <a:spcPct val="80000"/>
              </a:lnSpc>
            </a:pPr>
            <a:r>
              <a:rPr lang="en-GB" altLang="sl-SI" sz="2800" dirty="0">
                <a:latin typeface="Arial Narrow" panose="020B0606020202030204" pitchFamily="34" charset="0"/>
              </a:rPr>
              <a:t>Have they eaten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2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595BB1B-2CD6-4F19-961F-5076BDE1D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l-SI" dirty="0" err="1"/>
              <a:t>Present</a:t>
            </a:r>
            <a:r>
              <a:rPr lang="sl-SI" dirty="0"/>
              <a:t> </a:t>
            </a:r>
            <a:r>
              <a:rPr lang="sl-SI" dirty="0" err="1"/>
              <a:t>Perfect</a:t>
            </a:r>
            <a:r>
              <a:rPr lang="sl-SI" dirty="0"/>
              <a:t> </a:t>
            </a:r>
            <a:r>
              <a:rPr lang="sl-SI" dirty="0" err="1"/>
              <a:t>vs</a:t>
            </a:r>
            <a:r>
              <a:rPr lang="sl-SI" dirty="0"/>
              <a:t>. Past </a:t>
            </a:r>
            <a:r>
              <a:rPr lang="sl-SI" dirty="0" err="1"/>
              <a:t>Simple</a:t>
            </a:r>
            <a:endParaRPr lang="sl-SI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E837B4-1E4C-4D41-A603-2DD6228028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dirty="0" err="1">
                <a:solidFill>
                  <a:srgbClr val="FF0000"/>
                </a:solidFill>
              </a:rPr>
              <a:t>If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the</a:t>
            </a:r>
            <a:r>
              <a:rPr lang="sl-SI" dirty="0">
                <a:solidFill>
                  <a:srgbClr val="FF0000"/>
                </a:solidFill>
              </a:rPr>
              <a:t> time is </a:t>
            </a:r>
            <a:r>
              <a:rPr lang="sl-SI" dirty="0" err="1">
                <a:solidFill>
                  <a:srgbClr val="FF0000"/>
                </a:solidFill>
              </a:rPr>
              <a:t>defined</a:t>
            </a:r>
            <a:r>
              <a:rPr lang="sl-SI" dirty="0">
                <a:solidFill>
                  <a:srgbClr val="FF0000"/>
                </a:solidFill>
              </a:rPr>
              <a:t> Past </a:t>
            </a:r>
            <a:r>
              <a:rPr lang="sl-SI" dirty="0" err="1">
                <a:solidFill>
                  <a:srgbClr val="FF0000"/>
                </a:solidFill>
              </a:rPr>
              <a:t>Tense</a:t>
            </a:r>
            <a:r>
              <a:rPr lang="sl-SI" dirty="0">
                <a:solidFill>
                  <a:srgbClr val="FF0000"/>
                </a:solidFill>
              </a:rPr>
              <a:t> is to be used</a:t>
            </a:r>
          </a:p>
          <a:p>
            <a:pPr>
              <a:defRPr/>
            </a:pPr>
            <a:endParaRPr lang="sl-SI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sl-SI" dirty="0" err="1"/>
              <a:t>Compare</a:t>
            </a:r>
            <a:r>
              <a:rPr lang="sl-SI" dirty="0"/>
              <a:t>:”</a:t>
            </a:r>
            <a:r>
              <a:rPr lang="sl-SI" dirty="0" err="1"/>
              <a:t>Where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(BE) __________</a:t>
            </a:r>
            <a:r>
              <a:rPr lang="sl-SI" dirty="0" err="1"/>
              <a:t>yesterday</a:t>
            </a:r>
            <a:r>
              <a:rPr lang="sl-SI" dirty="0"/>
              <a:t>?”</a:t>
            </a:r>
          </a:p>
          <a:p>
            <a:pPr>
              <a:defRPr/>
            </a:pPr>
            <a:r>
              <a:rPr lang="sl-SI" dirty="0"/>
              <a:t>“</a:t>
            </a:r>
            <a:r>
              <a:rPr lang="sl-SI" dirty="0" err="1"/>
              <a:t>Where</a:t>
            </a:r>
            <a:r>
              <a:rPr lang="sl-SI" dirty="0"/>
              <a:t> (</a:t>
            </a:r>
            <a:r>
              <a:rPr lang="sl-SI" dirty="0" err="1"/>
              <a:t>you</a:t>
            </a:r>
            <a:r>
              <a:rPr lang="sl-SI" dirty="0"/>
              <a:t>/be) ____________?”</a:t>
            </a:r>
          </a:p>
          <a:p>
            <a:pPr>
              <a:defRPr/>
            </a:pPr>
            <a:r>
              <a:rPr lang="sl-SI" dirty="0"/>
              <a:t>I </a:t>
            </a:r>
            <a:r>
              <a:rPr lang="sl-SI" dirty="0" err="1"/>
              <a:t>didn’t</a:t>
            </a:r>
            <a:r>
              <a:rPr lang="sl-SI" dirty="0"/>
              <a:t> </a:t>
            </a:r>
            <a:r>
              <a:rPr lang="sl-SI" dirty="0" err="1"/>
              <a:t>see</a:t>
            </a:r>
            <a:r>
              <a:rPr lang="sl-SI" dirty="0"/>
              <a:t> Peter at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party</a:t>
            </a:r>
            <a:r>
              <a:rPr lang="sl-SI" dirty="0"/>
              <a:t> last </a:t>
            </a:r>
            <a:r>
              <a:rPr lang="sl-SI" dirty="0" err="1"/>
              <a:t>night</a:t>
            </a:r>
            <a:r>
              <a:rPr lang="sl-SI" dirty="0"/>
              <a:t>.</a:t>
            </a:r>
          </a:p>
          <a:p>
            <a:pPr>
              <a:defRPr/>
            </a:pPr>
            <a:r>
              <a:rPr lang="sl-SI" dirty="0" err="1"/>
              <a:t>I’ve</a:t>
            </a:r>
            <a:r>
              <a:rPr lang="sl-SI" dirty="0"/>
              <a:t> never </a:t>
            </a:r>
            <a:r>
              <a:rPr lang="sl-SI" dirty="0" err="1"/>
              <a:t>seen</a:t>
            </a:r>
            <a:r>
              <a:rPr lang="sl-SI" dirty="0"/>
              <a:t> Peter </a:t>
            </a:r>
            <a:r>
              <a:rPr lang="sl-SI" dirty="0" err="1"/>
              <a:t>before</a:t>
            </a:r>
            <a:r>
              <a:rPr lang="sl-SI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>
            <a:extLst>
              <a:ext uri="{FF2B5EF4-FFF2-40B4-BE49-F238E27FC236}">
                <a16:creationId xmlns:a16="http://schemas.microsoft.com/office/drawing/2014/main" id="{974F52F8-6676-4C54-8C4C-295686DB0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When</a:t>
            </a:r>
            <a:r>
              <a:rPr lang="sl-SI" dirty="0"/>
              <a:t> to </a:t>
            </a:r>
            <a:r>
              <a:rPr lang="sl-SI" dirty="0" err="1"/>
              <a:t>use</a:t>
            </a:r>
            <a:r>
              <a:rPr lang="sl-SI" dirty="0"/>
              <a:t> </a:t>
            </a:r>
            <a:r>
              <a:rPr lang="sl-SI" dirty="0" err="1"/>
              <a:t>Present</a:t>
            </a:r>
            <a:r>
              <a:rPr lang="sl-SI" dirty="0"/>
              <a:t> </a:t>
            </a:r>
            <a:r>
              <a:rPr lang="sl-SI" dirty="0" err="1"/>
              <a:t>Perfect</a:t>
            </a:r>
            <a:r>
              <a:rPr lang="sl-SI" dirty="0"/>
              <a:t>?</a:t>
            </a:r>
          </a:p>
        </p:txBody>
      </p:sp>
      <p:sp>
        <p:nvSpPr>
          <p:cNvPr id="9" name="Označba mesta vsebine 8">
            <a:extLst>
              <a:ext uri="{FF2B5EF4-FFF2-40B4-BE49-F238E27FC236}">
                <a16:creationId xmlns:a16="http://schemas.microsoft.com/office/drawing/2014/main" id="{22FE5ECC-5409-4CE1-A7E6-29F571E33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884649" cy="4110962"/>
          </a:xfr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For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actions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that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happened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–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but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either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we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do not know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when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or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it is not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important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when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I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have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been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in London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twice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.  - </a:t>
            </a:r>
            <a:r>
              <a:rPr lang="sl-SI" sz="1400" dirty="0">
                <a:solidFill>
                  <a:srgbClr val="800080"/>
                </a:solidFill>
                <a:latin typeface="Arial Narrow" pitchFamily="34" charset="0"/>
              </a:rPr>
              <a:t>no time </a:t>
            </a:r>
            <a:r>
              <a:rPr lang="sl-SI" sz="1400" dirty="0" err="1">
                <a:solidFill>
                  <a:srgbClr val="800080"/>
                </a:solidFill>
                <a:latin typeface="Arial Narrow" pitchFamily="34" charset="0"/>
              </a:rPr>
              <a:t>given</a:t>
            </a:r>
            <a:endParaRPr lang="sl-SI" sz="1400" dirty="0">
              <a:solidFill>
                <a:srgbClr val="800080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Similar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are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the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actions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which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reflect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/ show RESULTS:</a:t>
            </a:r>
          </a:p>
          <a:p>
            <a:pPr>
              <a:lnSpc>
                <a:spcPct val="80000"/>
              </a:lnSpc>
              <a:defRPr/>
            </a:pP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I‘ve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broken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my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leg!</a:t>
            </a:r>
          </a:p>
          <a:p>
            <a:pPr>
              <a:lnSpc>
                <a:spcPct val="80000"/>
              </a:lnSpc>
              <a:defRPr/>
            </a:pP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I‘ ve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made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a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mistake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I‘ve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read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the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800080"/>
                </a:solidFill>
                <a:latin typeface="Arial Narrow" pitchFamily="34" charset="0"/>
              </a:rPr>
              <a:t>book</a:t>
            </a:r>
            <a:r>
              <a:rPr lang="sl-SI" sz="2000" b="1" dirty="0">
                <a:solidFill>
                  <a:srgbClr val="800080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For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actions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that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began in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the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past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and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sl-SI" sz="2000" b="1" dirty="0" err="1">
                <a:solidFill>
                  <a:srgbClr val="FF0000"/>
                </a:solidFill>
                <a:latin typeface="Arial Narrow" pitchFamily="34" charset="0"/>
              </a:rPr>
              <a:t>still</a:t>
            </a:r>
            <a:r>
              <a:rPr lang="sl-SI" sz="2000" b="1" dirty="0">
                <a:solidFill>
                  <a:srgbClr val="FF0000"/>
                </a:solidFill>
                <a:latin typeface="Arial Narrow" pitchFamily="34" charset="0"/>
              </a:rPr>
              <a:t> go on </a:t>
            </a:r>
            <a:r>
              <a:rPr lang="sl-SI" sz="1600" b="1" dirty="0">
                <a:solidFill>
                  <a:srgbClr val="FF0000"/>
                </a:solidFill>
                <a:latin typeface="Arial Narrow" pitchFamily="34" charset="0"/>
              </a:rPr>
              <a:t>– EXPERIENCE</a:t>
            </a:r>
            <a:endParaRPr lang="sl-SI" sz="1400" b="1" dirty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I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have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lived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in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Slovenia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for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ten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years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I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have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been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at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this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schoool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for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nine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 </a:t>
            </a:r>
            <a:r>
              <a:rPr lang="sl-SI" b="1" dirty="0" err="1">
                <a:solidFill>
                  <a:srgbClr val="800080"/>
                </a:solidFill>
                <a:latin typeface="Arial Narrow" pitchFamily="34" charset="0"/>
              </a:rPr>
              <a:t>years</a:t>
            </a:r>
            <a:r>
              <a:rPr lang="sl-SI" b="1" dirty="0">
                <a:solidFill>
                  <a:srgbClr val="800080"/>
                </a:solidFill>
                <a:latin typeface="Arial Narrow" pitchFamily="34" charset="0"/>
              </a:rPr>
              <a:t>. </a:t>
            </a:r>
            <a:endParaRPr lang="en-GB" b="1" dirty="0">
              <a:solidFill>
                <a:srgbClr val="800080"/>
              </a:solidFill>
              <a:latin typeface="Arial Narrow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5012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1D1DA0-491C-4702-B352-1ACE8A0A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Adverbs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time </a:t>
            </a:r>
            <a:r>
              <a:rPr lang="sl-SI" dirty="0" err="1"/>
              <a:t>with</a:t>
            </a:r>
            <a:r>
              <a:rPr lang="sl-SI" dirty="0"/>
              <a:t> </a:t>
            </a:r>
            <a:r>
              <a:rPr lang="sl-SI" dirty="0" err="1"/>
              <a:t>Present</a:t>
            </a:r>
            <a:r>
              <a:rPr lang="sl-SI" dirty="0"/>
              <a:t> </a:t>
            </a:r>
            <a:r>
              <a:rPr lang="sl-SI" dirty="0" err="1"/>
              <a:t>Perfect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E18E955-E71B-49B4-BA93-6ED71DD0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497496"/>
            <a:ext cx="5312649" cy="5088833"/>
          </a:xfrm>
        </p:spPr>
        <p:txBody>
          <a:bodyPr>
            <a:normAutofit fontScale="92500" lnSpcReduction="10000"/>
          </a:bodyPr>
          <a:lstStyle/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y</a:t>
            </a:r>
            <a:r>
              <a:rPr lang="en-GB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et</a:t>
            </a: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 – </a:t>
            </a:r>
            <a:r>
              <a:rPr lang="sl-SI" altLang="sl-SI" sz="2800" kern="0" dirty="0">
                <a:solidFill>
                  <a:srgbClr val="FF0000"/>
                </a:solidFill>
                <a:latin typeface="Arial Narrow" panose="020B0606020202030204" pitchFamily="34" charset="0"/>
              </a:rPr>
              <a:t>negative </a:t>
            </a:r>
            <a:r>
              <a:rPr lang="sl-SI" altLang="sl-SI" sz="2800" kern="0" dirty="0" err="1">
                <a:solidFill>
                  <a:srgbClr val="FF0000"/>
                </a:solidFill>
                <a:latin typeface="Arial Narrow" panose="020B0606020202030204" pitchFamily="34" charset="0"/>
              </a:rPr>
              <a:t>sentences</a:t>
            </a:r>
            <a:r>
              <a:rPr lang="sl-SI" altLang="sl-SI" sz="2800" kern="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sl-SI" altLang="sl-SI" sz="2800" kern="0" dirty="0" err="1">
                <a:solidFill>
                  <a:srgbClr val="FF0000"/>
                </a:solidFill>
                <a:latin typeface="Arial Narrow" panose="020B0606020202030204" pitchFamily="34" charset="0"/>
              </a:rPr>
              <a:t>and</a:t>
            </a:r>
            <a:r>
              <a:rPr lang="sl-SI" altLang="sl-SI" sz="2800" kern="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sl-SI" altLang="sl-SI" sz="2800" kern="0" dirty="0" err="1">
                <a:solidFill>
                  <a:srgbClr val="FF0000"/>
                </a:solidFill>
                <a:latin typeface="Arial Narrow" panose="020B0606020202030204" pitchFamily="34" charset="0"/>
              </a:rPr>
              <a:t>questions</a:t>
            </a:r>
            <a:endParaRPr lang="en-GB" altLang="sl-SI" sz="2800" kern="0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a</a:t>
            </a:r>
            <a:r>
              <a:rPr lang="en-GB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lready</a:t>
            </a:r>
            <a:endParaRPr lang="en-GB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j</a:t>
            </a:r>
            <a:r>
              <a:rPr lang="en-GB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ust</a:t>
            </a:r>
            <a:endParaRPr lang="en-GB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e</a:t>
            </a:r>
            <a:r>
              <a:rPr lang="en-GB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ver</a:t>
            </a: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 / n</a:t>
            </a:r>
            <a:r>
              <a:rPr lang="en-GB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ever</a:t>
            </a:r>
            <a:endParaRPr lang="sl-SI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before</a:t>
            </a:r>
            <a:endParaRPr lang="sl-SI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so far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recently</a:t>
            </a:r>
            <a:endParaRPr lang="sl-SI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since</a:t>
            </a:r>
            <a:r>
              <a:rPr lang="sl-SI" altLang="sl-SI" sz="3600" kern="0" dirty="0">
                <a:solidFill>
                  <a:srgbClr val="800080"/>
                </a:solidFill>
                <a:latin typeface="Arial Narrow" panose="020B0606020202030204" pitchFamily="34" charset="0"/>
              </a:rPr>
              <a:t> 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3600" kern="0" dirty="0" err="1">
                <a:solidFill>
                  <a:srgbClr val="800080"/>
                </a:solidFill>
                <a:latin typeface="Arial Narrow" panose="020B0606020202030204" pitchFamily="34" charset="0"/>
              </a:rPr>
              <a:t>for</a:t>
            </a:r>
            <a:endParaRPr lang="en-GB" altLang="sl-SI" sz="3600" kern="0" dirty="0">
              <a:solidFill>
                <a:srgbClr val="800080"/>
              </a:solidFill>
              <a:latin typeface="Arial Narrow" panose="020B0606020202030204" pitchFamily="34" charset="0"/>
            </a:endParaRPr>
          </a:p>
          <a:p>
            <a:endParaRPr lang="sl-SI" dirty="0"/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3B5ED56-7E1A-409F-A233-763D3D7B6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9983" y="1930400"/>
            <a:ext cx="4184034" cy="3880773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But </a:t>
            </a:r>
            <a:r>
              <a:rPr lang="sl-SI" dirty="0" err="1"/>
              <a:t>also</a:t>
            </a:r>
            <a:r>
              <a:rPr lang="sl-SI" dirty="0"/>
              <a:t>:</a:t>
            </a:r>
          </a:p>
          <a:p>
            <a:r>
              <a:rPr lang="sl-SI" dirty="0" err="1"/>
              <a:t>Today</a:t>
            </a:r>
            <a:endParaRPr lang="sl-SI" dirty="0"/>
          </a:p>
          <a:p>
            <a:r>
              <a:rPr lang="sl-SI" dirty="0"/>
              <a:t>I </a:t>
            </a:r>
            <a:r>
              <a:rPr lang="sl-SI" dirty="0" err="1"/>
              <a:t>haven‘t</a:t>
            </a:r>
            <a:r>
              <a:rPr lang="sl-SI" dirty="0"/>
              <a:t> </a:t>
            </a:r>
            <a:r>
              <a:rPr lang="sl-SI" dirty="0" err="1"/>
              <a:t>seen</a:t>
            </a:r>
            <a:r>
              <a:rPr lang="sl-SI" dirty="0"/>
              <a:t> Peter </a:t>
            </a:r>
            <a:r>
              <a:rPr lang="sl-SI" dirty="0" err="1"/>
              <a:t>today</a:t>
            </a:r>
            <a:r>
              <a:rPr lang="sl-SI" dirty="0"/>
              <a:t>.</a:t>
            </a:r>
          </a:p>
          <a:p>
            <a:r>
              <a:rPr lang="sl-SI" dirty="0"/>
              <a:t>I </a:t>
            </a:r>
            <a:r>
              <a:rPr lang="sl-SI" dirty="0" err="1"/>
              <a:t>haven‘t</a:t>
            </a:r>
            <a:r>
              <a:rPr lang="sl-SI" dirty="0"/>
              <a:t> </a:t>
            </a:r>
            <a:r>
              <a:rPr lang="sl-SI" dirty="0" err="1"/>
              <a:t>seen</a:t>
            </a:r>
            <a:r>
              <a:rPr lang="sl-SI" dirty="0"/>
              <a:t> </a:t>
            </a:r>
            <a:r>
              <a:rPr lang="sl-SI" dirty="0" err="1"/>
              <a:t>him</a:t>
            </a:r>
            <a:r>
              <a:rPr lang="sl-SI" dirty="0"/>
              <a:t> SINCE last </a:t>
            </a:r>
            <a:r>
              <a:rPr lang="sl-SI" dirty="0" err="1"/>
              <a:t>week</a:t>
            </a:r>
            <a:r>
              <a:rPr lang="sl-SI" dirty="0"/>
              <a:t>.</a:t>
            </a:r>
          </a:p>
          <a:p>
            <a:r>
              <a:rPr lang="sl-SI" dirty="0"/>
              <a:t>I </a:t>
            </a:r>
            <a:r>
              <a:rPr lang="sl-SI" dirty="0" err="1"/>
              <a:t>haven‘t</a:t>
            </a:r>
            <a:r>
              <a:rPr lang="sl-SI" dirty="0"/>
              <a:t> </a:t>
            </a:r>
            <a:r>
              <a:rPr lang="sl-SI" dirty="0" err="1"/>
              <a:t>seen</a:t>
            </a:r>
            <a:r>
              <a:rPr lang="sl-SI" dirty="0"/>
              <a:t> </a:t>
            </a:r>
            <a:r>
              <a:rPr lang="sl-SI" dirty="0" err="1"/>
              <a:t>him</a:t>
            </a:r>
            <a:r>
              <a:rPr lang="sl-SI" dirty="0"/>
              <a:t> FOR </a:t>
            </a:r>
            <a:r>
              <a:rPr lang="sl-SI" dirty="0" err="1"/>
              <a:t>six</a:t>
            </a:r>
            <a:r>
              <a:rPr lang="sl-SI" dirty="0"/>
              <a:t> </a:t>
            </a:r>
            <a:r>
              <a:rPr lang="sl-SI" dirty="0" err="1"/>
              <a:t>days</a:t>
            </a:r>
            <a:r>
              <a:rPr lang="sl-SI" dirty="0"/>
              <a:t>.</a:t>
            </a:r>
          </a:p>
          <a:p>
            <a:r>
              <a:rPr lang="sl-SI" dirty="0"/>
              <a:t>I </a:t>
            </a:r>
            <a:r>
              <a:rPr lang="sl-SI" dirty="0" err="1"/>
              <a:t>haven‘t</a:t>
            </a:r>
            <a:r>
              <a:rPr lang="sl-SI" dirty="0"/>
              <a:t> </a:t>
            </a:r>
            <a:r>
              <a:rPr lang="sl-SI" dirty="0" err="1"/>
              <a:t>seen</a:t>
            </a:r>
            <a:r>
              <a:rPr lang="sl-SI" dirty="0"/>
              <a:t> </a:t>
            </a:r>
            <a:r>
              <a:rPr lang="sl-SI" dirty="0" err="1"/>
              <a:t>him</a:t>
            </a:r>
            <a:r>
              <a:rPr lang="sl-SI" dirty="0"/>
              <a:t> FOR AGES.</a:t>
            </a:r>
          </a:p>
          <a:p>
            <a:r>
              <a:rPr lang="sl-SI" dirty="0"/>
              <a:t>BUT:</a:t>
            </a:r>
          </a:p>
          <a:p>
            <a:r>
              <a:rPr lang="sl-SI" dirty="0"/>
              <a:t>I </a:t>
            </a:r>
            <a:r>
              <a:rPr lang="sl-SI" dirty="0" err="1">
                <a:highlight>
                  <a:srgbClr val="FFFF00"/>
                </a:highlight>
              </a:rPr>
              <a:t>didn‘t</a:t>
            </a:r>
            <a:r>
              <a:rPr lang="sl-SI" dirty="0">
                <a:highlight>
                  <a:srgbClr val="FFFF00"/>
                </a:highlight>
              </a:rPr>
              <a:t> </a:t>
            </a:r>
            <a:r>
              <a:rPr lang="sl-SI" dirty="0" err="1">
                <a:highlight>
                  <a:srgbClr val="FFFF00"/>
                </a:highlight>
              </a:rPr>
              <a:t>see</a:t>
            </a:r>
            <a:r>
              <a:rPr lang="sl-SI" dirty="0">
                <a:highlight>
                  <a:srgbClr val="FFFF00"/>
                </a:highlight>
              </a:rPr>
              <a:t> </a:t>
            </a:r>
            <a:r>
              <a:rPr lang="sl-SI" dirty="0"/>
              <a:t>Peter at </a:t>
            </a:r>
            <a:r>
              <a:rPr lang="sl-SI" dirty="0" err="1"/>
              <a:t>school</a:t>
            </a:r>
            <a:r>
              <a:rPr lang="sl-SI" dirty="0"/>
              <a:t> </a:t>
            </a:r>
            <a:r>
              <a:rPr lang="sl-SI" dirty="0">
                <a:solidFill>
                  <a:srgbClr val="FF0000"/>
                </a:solidFill>
              </a:rPr>
              <a:t>last </a:t>
            </a:r>
            <a:r>
              <a:rPr lang="sl-SI" dirty="0" err="1">
                <a:solidFill>
                  <a:srgbClr val="FF0000"/>
                </a:solidFill>
              </a:rPr>
              <a:t>week</a:t>
            </a:r>
            <a:r>
              <a:rPr lang="sl-SI" dirty="0">
                <a:solidFill>
                  <a:srgbClr val="FF0000"/>
                </a:solidFill>
              </a:rPr>
              <a:t>.</a:t>
            </a:r>
          </a:p>
          <a:p>
            <a:r>
              <a:rPr lang="sl-SI" dirty="0">
                <a:solidFill>
                  <a:schemeClr val="tx1"/>
                </a:solidFill>
              </a:rPr>
              <a:t>I </a:t>
            </a:r>
            <a:r>
              <a:rPr lang="sl-SI" dirty="0" err="1">
                <a:solidFill>
                  <a:schemeClr val="tx1"/>
                </a:solidFill>
              </a:rPr>
              <a:t>saw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him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when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we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were</a:t>
            </a:r>
            <a:r>
              <a:rPr lang="sl-SI" dirty="0">
                <a:solidFill>
                  <a:schemeClr val="tx1"/>
                </a:solidFill>
              </a:rPr>
              <a:t> at </a:t>
            </a:r>
            <a:r>
              <a:rPr lang="sl-SI" dirty="0" err="1">
                <a:solidFill>
                  <a:schemeClr val="tx1"/>
                </a:solidFill>
              </a:rPr>
              <a:t>John‘s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party</a:t>
            </a:r>
            <a:r>
              <a:rPr lang="sl-SI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847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503BF0-74EF-434C-95C3-EEC5DCEE7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96686"/>
            <a:ext cx="8596668" cy="1320800"/>
          </a:xfrm>
        </p:spPr>
        <p:txBody>
          <a:bodyPr/>
          <a:lstStyle/>
          <a:p>
            <a:r>
              <a:rPr lang="sl-SI" dirty="0"/>
              <a:t>‘‘SINCE‘‘ </a:t>
            </a:r>
            <a:r>
              <a:rPr lang="sl-SI" dirty="0" err="1"/>
              <a:t>and</a:t>
            </a:r>
            <a:r>
              <a:rPr lang="sl-SI" dirty="0"/>
              <a:t> ‘‘FOR‘‘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341A085-6402-4A34-B2D9-A8750CA2DD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HOW LONG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at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school</a:t>
            </a:r>
            <a:r>
              <a:rPr lang="sl-SI" dirty="0"/>
              <a:t>?</a:t>
            </a:r>
          </a:p>
          <a:p>
            <a:r>
              <a:rPr lang="sl-SI" dirty="0"/>
              <a:t>I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at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school</a:t>
            </a:r>
            <a:r>
              <a:rPr lang="sl-SI" dirty="0"/>
              <a:t> _______ 2002.</a:t>
            </a:r>
          </a:p>
          <a:p>
            <a:r>
              <a:rPr lang="sl-SI" dirty="0"/>
              <a:t>I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at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school</a:t>
            </a:r>
            <a:r>
              <a:rPr lang="sl-SI" dirty="0"/>
              <a:t> SINCE 2002.</a:t>
            </a:r>
          </a:p>
          <a:p>
            <a:r>
              <a:rPr lang="sl-SI" dirty="0" err="1"/>
              <a:t>That</a:t>
            </a:r>
            <a:r>
              <a:rPr lang="sl-SI" dirty="0"/>
              <a:t> is 8 </a:t>
            </a:r>
            <a:r>
              <a:rPr lang="sl-SI" dirty="0" err="1"/>
              <a:t>years</a:t>
            </a:r>
            <a:r>
              <a:rPr lang="sl-SI" dirty="0"/>
              <a:t>!</a:t>
            </a:r>
          </a:p>
          <a:p>
            <a:r>
              <a:rPr lang="sl-SI" dirty="0" err="1"/>
              <a:t>Yes</a:t>
            </a:r>
            <a:r>
              <a:rPr lang="sl-SI" dirty="0"/>
              <a:t>, I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been</a:t>
            </a:r>
            <a:r>
              <a:rPr lang="sl-SI" dirty="0"/>
              <a:t> at </a:t>
            </a:r>
            <a:r>
              <a:rPr lang="sl-SI" dirty="0" err="1"/>
              <a:t>this</a:t>
            </a:r>
            <a:r>
              <a:rPr lang="sl-SI" dirty="0"/>
              <a:t> </a:t>
            </a:r>
            <a:r>
              <a:rPr lang="sl-SI" dirty="0" err="1"/>
              <a:t>school</a:t>
            </a:r>
            <a:r>
              <a:rPr lang="sl-SI" dirty="0"/>
              <a:t>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eight</a:t>
            </a:r>
            <a:r>
              <a:rPr lang="sl-SI" dirty="0"/>
              <a:t> </a:t>
            </a:r>
            <a:r>
              <a:rPr lang="sl-SI" dirty="0" err="1"/>
              <a:t>years</a:t>
            </a:r>
            <a:r>
              <a:rPr lang="sl-SI" dirty="0"/>
              <a:t>. 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D4402E0A-83CD-46CD-8448-49A88B3FE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4399" y="1204687"/>
            <a:ext cx="4818743" cy="5471884"/>
          </a:xfrm>
        </p:spPr>
        <p:txBody>
          <a:bodyPr>
            <a:normAutofit/>
          </a:bodyPr>
          <a:lstStyle/>
          <a:p>
            <a:r>
              <a:rPr lang="sl-SI" b="1" dirty="0" err="1"/>
              <a:t>Try</a:t>
            </a:r>
            <a:r>
              <a:rPr lang="sl-SI" b="1" dirty="0"/>
              <a:t> to </a:t>
            </a:r>
            <a:r>
              <a:rPr lang="sl-SI" b="1" dirty="0" err="1"/>
              <a:t>answer</a:t>
            </a:r>
            <a:r>
              <a:rPr lang="sl-SI" b="1" dirty="0"/>
              <a:t> some </a:t>
            </a:r>
            <a:r>
              <a:rPr lang="sl-SI" b="1" dirty="0" err="1"/>
              <a:t>of</a:t>
            </a:r>
            <a:r>
              <a:rPr lang="sl-SI" b="1" dirty="0"/>
              <a:t> </a:t>
            </a:r>
            <a:r>
              <a:rPr lang="sl-SI" b="1" dirty="0" err="1"/>
              <a:t>the</a:t>
            </a:r>
            <a:r>
              <a:rPr lang="sl-SI" b="1" dirty="0"/>
              <a:t> </a:t>
            </a:r>
            <a:r>
              <a:rPr lang="sl-SI" b="1" dirty="0" err="1"/>
              <a:t>questions</a:t>
            </a:r>
            <a:r>
              <a:rPr lang="sl-SI" b="1" dirty="0"/>
              <a:t> </a:t>
            </a:r>
            <a:r>
              <a:rPr lang="sl-SI" b="1" dirty="0" err="1"/>
              <a:t>below</a:t>
            </a:r>
            <a:r>
              <a:rPr lang="sl-SI" b="1" dirty="0"/>
              <a:t>:</a:t>
            </a:r>
          </a:p>
          <a:p>
            <a:r>
              <a:rPr lang="sl-SI" dirty="0">
                <a:solidFill>
                  <a:srgbClr val="FF0000"/>
                </a:solidFill>
              </a:rPr>
              <a:t>How </a:t>
            </a:r>
            <a:r>
              <a:rPr lang="sl-SI" dirty="0" err="1">
                <a:solidFill>
                  <a:srgbClr val="FF0000"/>
                </a:solidFill>
              </a:rPr>
              <a:t>long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have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you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had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English</a:t>
            </a:r>
            <a:r>
              <a:rPr lang="sl-SI" dirty="0">
                <a:solidFill>
                  <a:srgbClr val="FF0000"/>
                </a:solidFill>
              </a:rPr>
              <a:t>?</a:t>
            </a:r>
          </a:p>
          <a:p>
            <a:r>
              <a:rPr lang="sl-SI" dirty="0"/>
              <a:t> </a:t>
            </a:r>
            <a:r>
              <a:rPr lang="sl-SI" dirty="0" err="1"/>
              <a:t>I‘ve</a:t>
            </a:r>
            <a:r>
              <a:rPr lang="sl-SI" dirty="0"/>
              <a:t> </a:t>
            </a:r>
            <a:r>
              <a:rPr lang="sl-SI" dirty="0" err="1"/>
              <a:t>had</a:t>
            </a:r>
            <a:r>
              <a:rPr lang="sl-SI" dirty="0"/>
              <a:t> it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five</a:t>
            </a:r>
            <a:r>
              <a:rPr lang="sl-SI" dirty="0"/>
              <a:t> </a:t>
            </a:r>
            <a:r>
              <a:rPr lang="sl-SI" dirty="0" err="1"/>
              <a:t>years</a:t>
            </a:r>
            <a:r>
              <a:rPr lang="sl-SI" dirty="0"/>
              <a:t>.</a:t>
            </a:r>
          </a:p>
          <a:p>
            <a:r>
              <a:rPr lang="sl-SI" dirty="0" err="1"/>
              <a:t>Can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err="1"/>
              <a:t>explain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sentence in </a:t>
            </a:r>
            <a:r>
              <a:rPr lang="sl-SI" dirty="0" err="1"/>
              <a:t>English</a:t>
            </a:r>
            <a:r>
              <a:rPr lang="sl-SI" dirty="0"/>
              <a:t>?</a:t>
            </a:r>
          </a:p>
          <a:p>
            <a:r>
              <a:rPr lang="sl-SI" dirty="0"/>
              <a:t>I </a:t>
            </a:r>
            <a:r>
              <a:rPr lang="sl-SI" dirty="0" err="1"/>
              <a:t>started</a:t>
            </a:r>
            <a:r>
              <a:rPr lang="sl-SI" dirty="0"/>
              <a:t> </a:t>
            </a:r>
            <a:r>
              <a:rPr lang="sl-SI" dirty="0" err="1"/>
              <a:t>learning</a:t>
            </a:r>
            <a:r>
              <a:rPr lang="sl-SI" dirty="0"/>
              <a:t> </a:t>
            </a:r>
            <a:r>
              <a:rPr lang="sl-SI" dirty="0" err="1"/>
              <a:t>English</a:t>
            </a:r>
            <a:r>
              <a:rPr lang="sl-SI" dirty="0"/>
              <a:t> </a:t>
            </a:r>
            <a:r>
              <a:rPr lang="sl-SI" dirty="0" err="1"/>
              <a:t>five</a:t>
            </a:r>
            <a:r>
              <a:rPr lang="sl-SI" dirty="0"/>
              <a:t> </a:t>
            </a:r>
            <a:r>
              <a:rPr lang="sl-SI" dirty="0" err="1"/>
              <a:t>years</a:t>
            </a:r>
            <a:r>
              <a:rPr lang="sl-SI" dirty="0"/>
              <a:t> ago </a:t>
            </a:r>
            <a:r>
              <a:rPr lang="sl-SI" dirty="0" err="1"/>
              <a:t>and</a:t>
            </a:r>
            <a:r>
              <a:rPr lang="sl-SI" dirty="0"/>
              <a:t> I </a:t>
            </a:r>
            <a:r>
              <a:rPr lang="sl-SI" dirty="0" err="1"/>
              <a:t>am</a:t>
            </a:r>
            <a:r>
              <a:rPr lang="sl-SI" dirty="0"/>
              <a:t> </a:t>
            </a:r>
            <a:r>
              <a:rPr lang="sl-SI" dirty="0" err="1"/>
              <a:t>still</a:t>
            </a:r>
            <a:r>
              <a:rPr lang="sl-SI" dirty="0"/>
              <a:t> </a:t>
            </a:r>
            <a:r>
              <a:rPr lang="sl-SI" dirty="0" err="1"/>
              <a:t>learing</a:t>
            </a:r>
            <a:r>
              <a:rPr lang="sl-SI" dirty="0"/>
              <a:t> it.</a:t>
            </a:r>
          </a:p>
          <a:p>
            <a:r>
              <a:rPr lang="sl-SI" dirty="0">
                <a:solidFill>
                  <a:srgbClr val="FF0000"/>
                </a:solidFill>
              </a:rPr>
              <a:t>How </a:t>
            </a:r>
            <a:r>
              <a:rPr lang="sl-SI" dirty="0" err="1">
                <a:solidFill>
                  <a:srgbClr val="FF0000"/>
                </a:solidFill>
              </a:rPr>
              <a:t>long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have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you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known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your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English</a:t>
            </a:r>
            <a:r>
              <a:rPr lang="sl-SI" dirty="0">
                <a:solidFill>
                  <a:srgbClr val="FF0000"/>
                </a:solidFill>
              </a:rPr>
              <a:t> </a:t>
            </a:r>
            <a:r>
              <a:rPr lang="sl-SI" dirty="0" err="1">
                <a:solidFill>
                  <a:srgbClr val="FF0000"/>
                </a:solidFill>
              </a:rPr>
              <a:t>teacher</a:t>
            </a:r>
            <a:r>
              <a:rPr lang="sl-SI" dirty="0">
                <a:solidFill>
                  <a:srgbClr val="FF0000"/>
                </a:solidFill>
              </a:rPr>
              <a:t>?</a:t>
            </a:r>
            <a:r>
              <a:rPr lang="sl-SI" dirty="0">
                <a:solidFill>
                  <a:schemeClr val="tx1"/>
                </a:solidFill>
              </a:rPr>
              <a:t> </a:t>
            </a:r>
          </a:p>
          <a:p>
            <a:r>
              <a:rPr lang="sl-SI" dirty="0" err="1">
                <a:solidFill>
                  <a:schemeClr val="tx1"/>
                </a:solidFill>
              </a:rPr>
              <a:t>I‘ve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known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her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for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two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years</a:t>
            </a:r>
            <a:r>
              <a:rPr lang="sl-SI" dirty="0">
                <a:solidFill>
                  <a:schemeClr val="tx1"/>
                </a:solidFill>
              </a:rPr>
              <a:t>. </a:t>
            </a:r>
            <a:r>
              <a:rPr lang="sl-SI" dirty="0" err="1">
                <a:solidFill>
                  <a:schemeClr val="tx1"/>
                </a:solidFill>
              </a:rPr>
              <a:t>Means</a:t>
            </a:r>
            <a:r>
              <a:rPr lang="sl-SI" dirty="0">
                <a:solidFill>
                  <a:schemeClr val="tx1"/>
                </a:solidFill>
              </a:rPr>
              <a:t> = …</a:t>
            </a:r>
          </a:p>
          <a:p>
            <a:r>
              <a:rPr lang="sl-SI" dirty="0" err="1">
                <a:solidFill>
                  <a:schemeClr val="tx1"/>
                </a:solidFill>
              </a:rPr>
              <a:t>We</a:t>
            </a:r>
            <a:r>
              <a:rPr lang="sl-SI" dirty="0">
                <a:solidFill>
                  <a:schemeClr val="tx1"/>
                </a:solidFill>
              </a:rPr>
              <a:t> met </a:t>
            </a:r>
            <a:r>
              <a:rPr lang="sl-SI" dirty="0" err="1">
                <a:solidFill>
                  <a:schemeClr val="tx1"/>
                </a:solidFill>
              </a:rPr>
              <a:t>two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years</a:t>
            </a:r>
            <a:r>
              <a:rPr lang="sl-SI" dirty="0">
                <a:solidFill>
                  <a:schemeClr val="tx1"/>
                </a:solidFill>
              </a:rPr>
              <a:t> ago </a:t>
            </a:r>
            <a:r>
              <a:rPr lang="sl-SI" dirty="0" err="1">
                <a:solidFill>
                  <a:schemeClr val="tx1"/>
                </a:solidFill>
              </a:rPr>
              <a:t>and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now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we</a:t>
            </a:r>
            <a:r>
              <a:rPr lang="sl-SI" dirty="0">
                <a:solidFill>
                  <a:schemeClr val="tx1"/>
                </a:solidFill>
              </a:rPr>
              <a:t> know </a:t>
            </a:r>
            <a:r>
              <a:rPr lang="sl-SI" dirty="0" err="1">
                <a:solidFill>
                  <a:schemeClr val="tx1"/>
                </a:solidFill>
              </a:rPr>
              <a:t>each</a:t>
            </a:r>
            <a:r>
              <a:rPr lang="sl-SI" dirty="0">
                <a:solidFill>
                  <a:schemeClr val="tx1"/>
                </a:solidFill>
              </a:rPr>
              <a:t> </a:t>
            </a:r>
            <a:r>
              <a:rPr lang="sl-SI" dirty="0" err="1">
                <a:solidFill>
                  <a:schemeClr val="tx1"/>
                </a:solidFill>
              </a:rPr>
              <a:t>other</a:t>
            </a:r>
            <a:r>
              <a:rPr lang="sl-SI" dirty="0">
                <a:solidFill>
                  <a:schemeClr val="tx1"/>
                </a:solidFill>
              </a:rPr>
              <a:t>.</a:t>
            </a:r>
            <a:endParaRPr lang="sl-SI" dirty="0">
              <a:solidFill>
                <a:srgbClr val="FF0000"/>
              </a:solidFill>
            </a:endParaRPr>
          </a:p>
          <a:p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89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5190EDF-4B45-4C98-A423-01CEE1827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err="1"/>
              <a:t>What</a:t>
            </a:r>
            <a:r>
              <a:rPr lang="sl-SI" altLang="sl-SI" dirty="0"/>
              <a:t> </a:t>
            </a:r>
            <a:r>
              <a:rPr lang="sl-SI" altLang="sl-SI" dirty="0" err="1"/>
              <a:t>has</a:t>
            </a:r>
            <a:r>
              <a:rPr lang="sl-SI" altLang="sl-SI" dirty="0"/>
              <a:t> </a:t>
            </a:r>
            <a:r>
              <a:rPr lang="sl-SI" altLang="sl-SI" dirty="0" err="1"/>
              <a:t>happened</a:t>
            </a:r>
            <a:r>
              <a:rPr lang="sl-SI" altLang="sl-SI" dirty="0"/>
              <a:t>?</a:t>
            </a:r>
            <a:r>
              <a:rPr lang="es-ES" altLang="sl-SI" dirty="0"/>
              <a:t> (just / get married)</a:t>
            </a:r>
            <a:br>
              <a:rPr lang="es-ES" altLang="sl-SI" dirty="0"/>
            </a:br>
            <a:endParaRPr lang="es-ES" altLang="sl-SI" dirty="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5C58D01-5154-47A7-97EF-32675C4C3C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sl-SI" dirty="0"/>
              <a:t>They have just got married.</a:t>
            </a:r>
          </a:p>
        </p:txBody>
      </p:sp>
      <p:sp>
        <p:nvSpPr>
          <p:cNvPr id="35845" name="AutoShape 5" descr="Resultado de imagen de images wedding">
            <a:extLst>
              <a:ext uri="{FF2B5EF4-FFF2-40B4-BE49-F238E27FC236}">
                <a16:creationId xmlns:a16="http://schemas.microsoft.com/office/drawing/2014/main" id="{7C588A1A-C28B-484E-8027-5A42DFE09E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4655" y="41765"/>
            <a:ext cx="276509" cy="27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 sz="1633"/>
          </a:p>
        </p:txBody>
      </p:sp>
      <p:pic>
        <p:nvPicPr>
          <p:cNvPr id="35847" name="Picture 7" descr="Resultado de imagen de images wedding">
            <a:extLst>
              <a:ext uri="{FF2B5EF4-FFF2-40B4-BE49-F238E27FC236}">
                <a16:creationId xmlns:a16="http://schemas.microsoft.com/office/drawing/2014/main" id="{3999C4D0-90FD-4221-AA03-9465ABB1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271" y="1447588"/>
            <a:ext cx="5095255" cy="439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560</Words>
  <Application>Microsoft Office PowerPoint</Application>
  <PresentationFormat>Širokozaslonsko</PresentationFormat>
  <Paragraphs>91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Trebuchet MS</vt:lpstr>
      <vt:lpstr>Wingdings 3</vt:lpstr>
      <vt:lpstr>Gladko</vt:lpstr>
      <vt:lpstr>Present Perfect Simple</vt:lpstr>
      <vt:lpstr>Basic rules on how to form Present Perfect Simple</vt:lpstr>
      <vt:lpstr>Shortened forms</vt:lpstr>
      <vt:lpstr>Present Perfect Simple: have / has + Past participle </vt:lpstr>
      <vt:lpstr>Present Perfect vs. Past Simple</vt:lpstr>
      <vt:lpstr>When to use Present Perfect?</vt:lpstr>
      <vt:lpstr>Adverbs of time with Present Perfect</vt:lpstr>
      <vt:lpstr>‘‘SINCE‘‘ and ‘‘FOR‘‘</vt:lpstr>
      <vt:lpstr>What has happened? (just / get married) </vt:lpstr>
      <vt:lpstr>(just / see a ghost)</vt:lpstr>
      <vt:lpstr>You can try some exercises in your workbook or book as well or online.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Simple</dc:title>
  <dc:creator>Maja Zajc-Kalar</dc:creator>
  <cp:lastModifiedBy>Sabina Kavšek</cp:lastModifiedBy>
  <cp:revision>7</cp:revision>
  <dcterms:created xsi:type="dcterms:W3CDTF">2020-04-21T05:53:18Z</dcterms:created>
  <dcterms:modified xsi:type="dcterms:W3CDTF">2020-04-24T06:23:26Z</dcterms:modified>
</cp:coreProperties>
</file>