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3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dirty="0" smtClean="0"/>
              <a:t>PRESENT PERFECT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l-SI" dirty="0" smtClean="0"/>
              <a:t>8. Razred – heterogene skupine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55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WHAT HAS </a:t>
            </a:r>
            <a:r>
              <a:rPr lang="sl-SI" dirty="0" err="1" smtClean="0"/>
              <a:t>HApPENED</a:t>
            </a:r>
            <a:r>
              <a:rPr lang="sl-SI" dirty="0" smtClean="0"/>
              <a:t>? </a:t>
            </a:r>
            <a:endParaRPr lang="en-US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6026" y="4181380"/>
            <a:ext cx="3767655" cy="210939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941" y="2277134"/>
            <a:ext cx="3308641" cy="260213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44" y="2340036"/>
            <a:ext cx="4480948" cy="963251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1256312" y="5426425"/>
            <a:ext cx="3490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altLang="sl-SI" dirty="0" smtClean="0"/>
              <a:t>(</a:t>
            </a:r>
            <a:r>
              <a:rPr lang="es-ES" altLang="sl-SI" dirty="0" smtClean="0"/>
              <a:t>They </a:t>
            </a:r>
            <a:r>
              <a:rPr lang="es-ES" altLang="sl-SI" dirty="0"/>
              <a:t>have just seen a </a:t>
            </a:r>
            <a:r>
              <a:rPr lang="es-ES" altLang="sl-SI" dirty="0" smtClean="0"/>
              <a:t>ghost</a:t>
            </a:r>
            <a:r>
              <a:rPr lang="sl-SI" altLang="sl-SI" dirty="0" smtClean="0"/>
              <a:t>)</a:t>
            </a:r>
            <a:endParaRPr lang="es-ES" altLang="sl-SI" dirty="0"/>
          </a:p>
        </p:txBody>
      </p:sp>
    </p:spTree>
    <p:extLst>
      <p:ext uri="{BB962C8B-B14F-4D97-AF65-F5344CB8AC3E}">
        <p14:creationId xmlns:p14="http://schemas.microsoft.com/office/powerpoint/2010/main" val="79773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 smtClean="0"/>
              <a:t>THANKS FOR READING AND LEARNING WITH US. </a:t>
            </a:r>
            <a:br>
              <a:rPr lang="sl-SI" dirty="0" smtClean="0"/>
            </a:br>
            <a:r>
              <a:rPr lang="sl-SI" dirty="0" smtClean="0"/>
              <a:t>HOPE TO SEE YOU SOON! 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1800" dirty="0" err="1" smtClean="0"/>
              <a:t>Your</a:t>
            </a:r>
            <a:r>
              <a:rPr lang="sl-SI" sz="1800" dirty="0" smtClean="0"/>
              <a:t> </a:t>
            </a:r>
            <a:r>
              <a:rPr lang="sl-SI" sz="1800" dirty="0" err="1" smtClean="0"/>
              <a:t>teachers</a:t>
            </a:r>
            <a:r>
              <a:rPr lang="sl-SI" sz="1800" dirty="0" smtClean="0"/>
              <a:t> Nina, Mateja </a:t>
            </a:r>
            <a:r>
              <a:rPr lang="sl-SI" sz="1800" dirty="0" err="1" smtClean="0"/>
              <a:t>and</a:t>
            </a:r>
            <a:r>
              <a:rPr lang="sl-SI" sz="1800" dirty="0" smtClean="0"/>
              <a:t> Petra</a:t>
            </a:r>
            <a:endParaRPr lang="en-US" sz="18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6002" y="2322076"/>
            <a:ext cx="4789298" cy="335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1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PRESENT PERFECT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81192" y="2150918"/>
            <a:ext cx="9009617" cy="3707881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Je angleški čas.</a:t>
            </a:r>
          </a:p>
          <a:p>
            <a:r>
              <a:rPr lang="sl-SI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Uporabljamo ga, kadar govorimo o dogodkih iz preteklosti, ki:</a:t>
            </a:r>
          </a:p>
          <a:p>
            <a:pPr marL="0" indent="0">
              <a:buNone/>
            </a:pPr>
            <a:endParaRPr lang="sl-SI" dirty="0" smtClean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sl-SI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a) </a:t>
            </a:r>
            <a:r>
              <a:rPr lang="sl-SI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so se zgodili </a:t>
            </a:r>
            <a:r>
              <a:rPr lang="sl-SI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enkrat v preteklosti </a:t>
            </a:r>
            <a:r>
              <a:rPr lang="sl-SI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(ne vemo kdaj, oz. to ni tako pomembno): </a:t>
            </a:r>
          </a:p>
          <a:p>
            <a:pPr marL="0" indent="0">
              <a:buNone/>
            </a:pPr>
            <a:r>
              <a:rPr lang="sl-SI" sz="1400" b="1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I‘ve</a:t>
            </a:r>
            <a:r>
              <a:rPr lang="sl-SI" sz="14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sl-SI" sz="1400" b="1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been</a:t>
            </a:r>
            <a:r>
              <a:rPr lang="sl-SI" sz="14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to Vietnam. – bil/-a sem v Vietnamu, ni pa podatka, kdaj sem tam bil/-a,</a:t>
            </a:r>
          </a:p>
          <a:p>
            <a:pPr marL="0" indent="0">
              <a:buNone/>
            </a:pPr>
            <a:endParaRPr lang="sl-SI" b="1" dirty="0" smtClean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sl-SI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b) </a:t>
            </a:r>
            <a:r>
              <a:rPr lang="sl-SI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so se </a:t>
            </a:r>
            <a:r>
              <a:rPr lang="sl-SI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začeli v preteklosti, </a:t>
            </a:r>
            <a:r>
              <a:rPr lang="sl-SI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in</a:t>
            </a:r>
            <a:r>
              <a:rPr lang="sl-SI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se še niso zaključili (naše izkušnje): </a:t>
            </a:r>
          </a:p>
          <a:p>
            <a:pPr marL="0" indent="0">
              <a:buNone/>
            </a:pPr>
            <a:r>
              <a:rPr lang="sl-SI" sz="14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I </a:t>
            </a:r>
            <a:r>
              <a:rPr lang="sl-SI" sz="1400" b="1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have</a:t>
            </a:r>
            <a:r>
              <a:rPr lang="sl-SI" sz="14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sl-SI" sz="1400" b="1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been</a:t>
            </a:r>
            <a:r>
              <a:rPr lang="sl-SI" sz="14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dancing Hip Hop </a:t>
            </a:r>
            <a:r>
              <a:rPr lang="sl-SI" sz="1400" b="1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for</a:t>
            </a:r>
            <a:r>
              <a:rPr lang="sl-SI" sz="14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5 </a:t>
            </a:r>
            <a:r>
              <a:rPr lang="sl-SI" sz="1400" b="1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years</a:t>
            </a:r>
            <a:r>
              <a:rPr lang="sl-SI" sz="14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. – še treniram/plešem, to se ni končalo.</a:t>
            </a:r>
          </a:p>
          <a:p>
            <a:pPr marL="0" indent="0">
              <a:buNone/>
            </a:pPr>
            <a:endParaRPr lang="sl-SI" b="1" dirty="0" smtClean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sl-SI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c) </a:t>
            </a:r>
            <a:r>
              <a:rPr lang="sl-SI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so prinesli nek </a:t>
            </a:r>
            <a:r>
              <a:rPr lang="sl-SI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rezultat/posledico </a:t>
            </a:r>
            <a:r>
              <a:rPr lang="sl-SI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naši</a:t>
            </a:r>
            <a:r>
              <a:rPr lang="sl-SI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sedanjosti: </a:t>
            </a:r>
          </a:p>
          <a:p>
            <a:pPr marL="0" indent="0">
              <a:buNone/>
            </a:pPr>
            <a:r>
              <a:rPr lang="sl-SI" sz="14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I </a:t>
            </a:r>
            <a:r>
              <a:rPr lang="sl-SI" sz="1400" b="1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have</a:t>
            </a:r>
            <a:r>
              <a:rPr lang="sl-SI" sz="14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sl-SI" sz="1400" b="1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made</a:t>
            </a:r>
            <a:r>
              <a:rPr lang="sl-SI" sz="14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a </a:t>
            </a:r>
            <a:r>
              <a:rPr lang="sl-SI" sz="1400" b="1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mistake</a:t>
            </a:r>
            <a:r>
              <a:rPr lang="sl-SI" sz="14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. </a:t>
            </a:r>
            <a:r>
              <a:rPr lang="sl-SI" sz="1400" b="1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Now</a:t>
            </a:r>
            <a:r>
              <a:rPr lang="sl-SI" sz="14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I </a:t>
            </a:r>
            <a:r>
              <a:rPr lang="sl-SI" sz="1400" b="1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have</a:t>
            </a:r>
            <a:r>
              <a:rPr lang="sl-SI" sz="14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to </a:t>
            </a:r>
            <a:r>
              <a:rPr lang="sl-SI" sz="1400" b="1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pay</a:t>
            </a:r>
            <a:r>
              <a:rPr lang="sl-SI" sz="14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. – v preteklosti sem naredil/-a napako, ki jo moram sedaj plačati.</a:t>
            </a:r>
            <a:endParaRPr lang="en-US" sz="14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705" y="4995704"/>
            <a:ext cx="2587520" cy="172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7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PRESENT PERFECT SIMPLE FORM </a:t>
            </a:r>
            <a:r>
              <a:rPr lang="sl-SI" sz="1600" dirty="0" smtClean="0"/>
              <a:t>(=struktura) </a:t>
            </a:r>
            <a:r>
              <a:rPr lang="sl-SI" dirty="0" smtClean="0"/>
              <a:t>- RULES</a:t>
            </a:r>
            <a:endParaRPr lang="en-US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7659" y="2261496"/>
            <a:ext cx="8055723" cy="297767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3382" y="4922053"/>
            <a:ext cx="2591025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4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SHORT FORMS </a:t>
            </a:r>
            <a:r>
              <a:rPr lang="sl-SI" sz="1800" dirty="0" smtClean="0"/>
              <a:t>(=okrajšane oblike)</a:t>
            </a:r>
            <a:r>
              <a:rPr lang="sl-SI" dirty="0" smtClean="0"/>
              <a:t>: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81193" y="2596132"/>
            <a:ext cx="11029615" cy="36783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/>
              <a:t>I / </a:t>
            </a:r>
            <a:r>
              <a:rPr lang="sl-SI" dirty="0" err="1" smtClean="0"/>
              <a:t>you</a:t>
            </a:r>
            <a:r>
              <a:rPr lang="sl-SI" dirty="0" smtClean="0"/>
              <a:t> / </a:t>
            </a:r>
            <a:r>
              <a:rPr lang="sl-SI" dirty="0" err="1" smtClean="0"/>
              <a:t>we</a:t>
            </a:r>
            <a:r>
              <a:rPr lang="sl-SI" dirty="0"/>
              <a:t> </a:t>
            </a:r>
            <a:r>
              <a:rPr lang="sl-SI" dirty="0" smtClean="0"/>
              <a:t>/ </a:t>
            </a:r>
            <a:r>
              <a:rPr lang="sl-SI" dirty="0" err="1" smtClean="0"/>
              <a:t>they</a:t>
            </a:r>
            <a:r>
              <a:rPr lang="sl-SI" dirty="0" smtClean="0"/>
              <a:t> </a:t>
            </a:r>
            <a:r>
              <a:rPr lang="sl-SI" dirty="0" err="1"/>
              <a:t>have</a:t>
            </a:r>
            <a:r>
              <a:rPr lang="sl-SI" dirty="0"/>
              <a:t> = </a:t>
            </a:r>
            <a:r>
              <a:rPr lang="sl-SI" dirty="0" smtClean="0"/>
              <a:t>I / </a:t>
            </a:r>
            <a:r>
              <a:rPr lang="sl-SI" dirty="0" err="1" smtClean="0"/>
              <a:t>you</a:t>
            </a:r>
            <a:r>
              <a:rPr lang="sl-SI" dirty="0" smtClean="0"/>
              <a:t> /</a:t>
            </a:r>
            <a:r>
              <a:rPr lang="sl-SI" dirty="0"/>
              <a:t> </a:t>
            </a:r>
            <a:r>
              <a:rPr lang="sl-SI" dirty="0" err="1" smtClean="0"/>
              <a:t>we</a:t>
            </a:r>
            <a:r>
              <a:rPr lang="sl-SI" dirty="0" smtClean="0"/>
              <a:t> / </a:t>
            </a:r>
            <a:r>
              <a:rPr lang="sl-SI" dirty="0" err="1" smtClean="0"/>
              <a:t>they</a:t>
            </a:r>
            <a:r>
              <a:rPr lang="sl-SI" b="1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‘ve</a:t>
            </a:r>
            <a:endParaRPr lang="sl-SI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r>
              <a:rPr lang="sl-SI" dirty="0"/>
              <a:t>I </a:t>
            </a:r>
            <a:r>
              <a:rPr lang="sl-SI" dirty="0" err="1"/>
              <a:t>have</a:t>
            </a:r>
            <a:r>
              <a:rPr lang="sl-SI" dirty="0"/>
              <a:t> </a:t>
            </a:r>
            <a:r>
              <a:rPr lang="sl-SI" dirty="0" err="1"/>
              <a:t>been</a:t>
            </a:r>
            <a:r>
              <a:rPr lang="sl-SI" dirty="0"/>
              <a:t> </a:t>
            </a:r>
            <a:r>
              <a:rPr lang="sl-SI" dirty="0" err="1"/>
              <a:t>here</a:t>
            </a:r>
            <a:r>
              <a:rPr lang="sl-SI" dirty="0"/>
              <a:t> </a:t>
            </a:r>
            <a:r>
              <a:rPr lang="sl-SI" dirty="0" err="1"/>
              <a:t>since</a:t>
            </a:r>
            <a:r>
              <a:rPr lang="sl-SI" dirty="0"/>
              <a:t> last </a:t>
            </a:r>
            <a:r>
              <a:rPr lang="sl-SI" dirty="0" err="1"/>
              <a:t>week</a:t>
            </a:r>
            <a:r>
              <a:rPr lang="sl-SI" dirty="0"/>
              <a:t> = </a:t>
            </a:r>
            <a:r>
              <a:rPr lang="sl-SI" dirty="0" err="1"/>
              <a:t>I‘ve</a:t>
            </a:r>
            <a:r>
              <a:rPr lang="sl-SI" dirty="0"/>
              <a:t> </a:t>
            </a:r>
            <a:r>
              <a:rPr lang="sl-SI" dirty="0" err="1"/>
              <a:t>been</a:t>
            </a:r>
            <a:r>
              <a:rPr lang="sl-SI" dirty="0"/>
              <a:t> </a:t>
            </a:r>
            <a:r>
              <a:rPr lang="sl-SI" dirty="0" err="1"/>
              <a:t>here</a:t>
            </a:r>
            <a:r>
              <a:rPr lang="sl-SI" dirty="0"/>
              <a:t> </a:t>
            </a:r>
            <a:r>
              <a:rPr lang="sl-SI" dirty="0" err="1"/>
              <a:t>since</a:t>
            </a:r>
            <a:r>
              <a:rPr lang="sl-SI" dirty="0"/>
              <a:t> last </a:t>
            </a:r>
            <a:r>
              <a:rPr lang="sl-SI" dirty="0" err="1"/>
              <a:t>week</a:t>
            </a:r>
            <a:r>
              <a:rPr lang="sl-SI" dirty="0"/>
              <a:t>.</a:t>
            </a:r>
          </a:p>
          <a:p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He / </a:t>
            </a:r>
            <a:r>
              <a:rPr lang="sl-SI" dirty="0" err="1" smtClean="0"/>
              <a:t>she</a:t>
            </a:r>
            <a:r>
              <a:rPr lang="sl-SI" dirty="0" smtClean="0"/>
              <a:t> / it </a:t>
            </a:r>
            <a:r>
              <a:rPr lang="sl-SI" dirty="0" err="1" smtClean="0"/>
              <a:t>has</a:t>
            </a:r>
            <a:r>
              <a:rPr lang="sl-SI" dirty="0" smtClean="0"/>
              <a:t> = he / </a:t>
            </a:r>
            <a:r>
              <a:rPr lang="sl-SI" dirty="0" err="1" smtClean="0"/>
              <a:t>she</a:t>
            </a:r>
            <a:r>
              <a:rPr lang="sl-SI" dirty="0" smtClean="0"/>
              <a:t> / </a:t>
            </a:r>
            <a:r>
              <a:rPr lang="sl-SI" dirty="0" err="1" smtClean="0"/>
              <a:t>it</a:t>
            </a:r>
            <a:r>
              <a:rPr lang="sl-SI" b="1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‘s</a:t>
            </a:r>
            <a:endParaRPr lang="sl-SI" b="1" dirty="0" smtClean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r>
              <a:rPr lang="sl-SI" dirty="0" err="1" smtClean="0"/>
              <a:t>She</a:t>
            </a:r>
            <a:r>
              <a:rPr lang="sl-SI" dirty="0" smtClean="0"/>
              <a:t> </a:t>
            </a:r>
            <a:r>
              <a:rPr lang="sl-SI" dirty="0" err="1"/>
              <a:t>has</a:t>
            </a:r>
            <a:r>
              <a:rPr lang="sl-SI" dirty="0"/>
              <a:t> </a:t>
            </a:r>
            <a:r>
              <a:rPr lang="sl-SI" dirty="0" err="1"/>
              <a:t>just</a:t>
            </a:r>
            <a:r>
              <a:rPr lang="sl-SI" dirty="0"/>
              <a:t> gone out = </a:t>
            </a:r>
            <a:r>
              <a:rPr lang="sl-SI" dirty="0" err="1"/>
              <a:t>She‘s</a:t>
            </a:r>
            <a:r>
              <a:rPr lang="sl-SI" dirty="0"/>
              <a:t> </a:t>
            </a:r>
            <a:r>
              <a:rPr lang="sl-SI" dirty="0" err="1"/>
              <a:t>just</a:t>
            </a:r>
            <a:r>
              <a:rPr lang="sl-SI" dirty="0"/>
              <a:t> gone out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Negative </a:t>
            </a:r>
            <a:r>
              <a:rPr lang="sl-SI" sz="1400" dirty="0" smtClean="0"/>
              <a:t>(=nikalna oblika)</a:t>
            </a:r>
            <a:r>
              <a:rPr lang="sl-SI" dirty="0" smtClean="0"/>
              <a:t>:</a:t>
            </a:r>
            <a:endParaRPr lang="sl-SI" sz="2400" dirty="0"/>
          </a:p>
          <a:p>
            <a:r>
              <a:rPr lang="sl-SI" dirty="0"/>
              <a:t>I </a:t>
            </a:r>
            <a:r>
              <a:rPr lang="sl-SI" dirty="0" err="1"/>
              <a:t>haven‘t</a:t>
            </a:r>
            <a:r>
              <a:rPr lang="sl-SI" dirty="0"/>
              <a:t> </a:t>
            </a:r>
            <a:r>
              <a:rPr lang="sl-SI" dirty="0" err="1"/>
              <a:t>seen</a:t>
            </a:r>
            <a:r>
              <a:rPr lang="sl-SI" dirty="0"/>
              <a:t> Peter = </a:t>
            </a:r>
            <a:r>
              <a:rPr lang="sl-SI" dirty="0" err="1"/>
              <a:t>I</a:t>
            </a:r>
            <a:r>
              <a:rPr lang="sl-SI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‘ve</a:t>
            </a:r>
            <a:r>
              <a:rPr lang="sl-SI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not </a:t>
            </a:r>
            <a:r>
              <a:rPr lang="sl-SI" dirty="0" err="1"/>
              <a:t>seen</a:t>
            </a:r>
            <a:r>
              <a:rPr lang="sl-SI" dirty="0"/>
              <a:t> </a:t>
            </a:r>
            <a:r>
              <a:rPr lang="sl-SI" dirty="0" err="1"/>
              <a:t>him</a:t>
            </a:r>
            <a:r>
              <a:rPr lang="sl-SI" dirty="0"/>
              <a:t> = I </a:t>
            </a:r>
            <a:r>
              <a:rPr lang="sl-SI" dirty="0" err="1"/>
              <a:t>have</a:t>
            </a:r>
            <a:r>
              <a:rPr lang="sl-SI" dirty="0"/>
              <a:t> not </a:t>
            </a:r>
            <a:r>
              <a:rPr lang="sl-SI" dirty="0" err="1"/>
              <a:t>seen</a:t>
            </a:r>
            <a:r>
              <a:rPr lang="sl-SI" dirty="0"/>
              <a:t> </a:t>
            </a:r>
            <a:r>
              <a:rPr lang="sl-SI" dirty="0" err="1"/>
              <a:t>him</a:t>
            </a:r>
            <a:r>
              <a:rPr lang="sl-SI" dirty="0" smtClean="0"/>
              <a:t>.</a:t>
            </a:r>
          </a:p>
          <a:p>
            <a:r>
              <a:rPr lang="sl-SI" dirty="0" err="1" smtClean="0"/>
              <a:t>She</a:t>
            </a:r>
            <a:r>
              <a:rPr lang="sl-SI" dirty="0" smtClean="0"/>
              <a:t> </a:t>
            </a:r>
            <a:r>
              <a:rPr lang="sl-SI" dirty="0" err="1" smtClean="0"/>
              <a:t>hasn‘t</a:t>
            </a:r>
            <a:r>
              <a:rPr lang="sl-SI" dirty="0" smtClean="0"/>
              <a:t> </a:t>
            </a:r>
            <a:r>
              <a:rPr lang="sl-SI" dirty="0" err="1" smtClean="0"/>
              <a:t>seen</a:t>
            </a:r>
            <a:r>
              <a:rPr lang="sl-SI" dirty="0" smtClean="0"/>
              <a:t> Peter = </a:t>
            </a:r>
            <a:r>
              <a:rPr lang="sl-SI" dirty="0" err="1" smtClean="0"/>
              <a:t>She</a:t>
            </a:r>
            <a:r>
              <a:rPr lang="sl-SI" b="1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‘s</a:t>
            </a:r>
            <a:r>
              <a:rPr lang="sl-SI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not </a:t>
            </a:r>
            <a:r>
              <a:rPr lang="sl-SI" dirty="0" err="1" smtClean="0"/>
              <a:t>seen</a:t>
            </a:r>
            <a:r>
              <a:rPr lang="sl-SI" dirty="0" smtClean="0"/>
              <a:t> </a:t>
            </a:r>
            <a:r>
              <a:rPr lang="sl-SI" dirty="0" err="1" smtClean="0"/>
              <a:t>him</a:t>
            </a:r>
            <a:r>
              <a:rPr lang="sl-SI" dirty="0" smtClean="0"/>
              <a:t> = </a:t>
            </a:r>
            <a:r>
              <a:rPr lang="sl-SI" dirty="0" err="1" smtClean="0"/>
              <a:t>She</a:t>
            </a:r>
            <a:r>
              <a:rPr lang="sl-SI" dirty="0" smtClean="0"/>
              <a:t> </a:t>
            </a:r>
            <a:r>
              <a:rPr lang="sl-SI" dirty="0" err="1" smtClean="0"/>
              <a:t>has</a:t>
            </a:r>
            <a:r>
              <a:rPr lang="sl-SI" dirty="0" smtClean="0"/>
              <a:t> not </a:t>
            </a:r>
            <a:r>
              <a:rPr lang="sl-SI" dirty="0" err="1" smtClean="0"/>
              <a:t>seen</a:t>
            </a:r>
            <a:r>
              <a:rPr lang="sl-SI" dirty="0" smtClean="0"/>
              <a:t> </a:t>
            </a:r>
            <a:r>
              <a:rPr lang="sl-SI" dirty="0" err="1" smtClean="0"/>
              <a:t>him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3660" y="4925077"/>
            <a:ext cx="2591025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2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PAZI PRI OKRAJŠAVAH:	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Eva</a:t>
            </a:r>
            <a:r>
              <a:rPr lang="sl-SI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is </a:t>
            </a:r>
            <a:r>
              <a:rPr lang="sl-SI" dirty="0" err="1" smtClean="0"/>
              <a:t>writing</a:t>
            </a:r>
            <a:r>
              <a:rPr lang="sl-SI" dirty="0" smtClean="0"/>
              <a:t>. </a:t>
            </a:r>
            <a:r>
              <a:rPr lang="sl-SI" dirty="0" smtClean="0">
                <a:sym typeface="Wingdings" panose="05000000000000000000" pitchFamily="2" charset="2"/>
              </a:rPr>
              <a:t> </a:t>
            </a:r>
            <a:r>
              <a:rPr lang="sl-SI" dirty="0" err="1" smtClean="0">
                <a:sym typeface="Wingdings" panose="05000000000000000000" pitchFamily="2" charset="2"/>
              </a:rPr>
              <a:t>Eva</a:t>
            </a:r>
            <a:r>
              <a:rPr lang="sl-SI" b="1" dirty="0" err="1" smtClean="0">
                <a:solidFill>
                  <a:schemeClr val="accent1">
                    <a:lumMod val="90000"/>
                    <a:lumOff val="10000"/>
                  </a:schemeClr>
                </a:solidFill>
                <a:sym typeface="Wingdings" panose="05000000000000000000" pitchFamily="2" charset="2"/>
              </a:rPr>
              <a:t>‘s</a:t>
            </a:r>
            <a:r>
              <a:rPr lang="sl-SI" dirty="0" smtClean="0">
                <a:sym typeface="Wingdings" panose="05000000000000000000" pitchFamily="2" charset="2"/>
              </a:rPr>
              <a:t> </a:t>
            </a:r>
            <a:r>
              <a:rPr lang="sl-SI" dirty="0" err="1" smtClean="0">
                <a:sym typeface="Wingdings" panose="05000000000000000000" pitchFamily="2" charset="2"/>
              </a:rPr>
              <a:t>writing</a:t>
            </a:r>
            <a:r>
              <a:rPr lang="sl-SI" dirty="0" smtClean="0">
                <a:sym typeface="Wingdings" panose="05000000000000000000" pitchFamily="2" charset="2"/>
              </a:rPr>
              <a:t>.  ‘s = IS (glagol BITI)</a:t>
            </a:r>
          </a:p>
          <a:p>
            <a:endParaRPr lang="sl-SI" dirty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Eva </a:t>
            </a:r>
            <a:r>
              <a:rPr lang="sl-SI" b="1" dirty="0" err="1" smtClean="0">
                <a:solidFill>
                  <a:schemeClr val="accent1">
                    <a:lumMod val="90000"/>
                    <a:lumOff val="10000"/>
                  </a:schemeClr>
                </a:solidFill>
                <a:sym typeface="Wingdings" panose="05000000000000000000" pitchFamily="2" charset="2"/>
              </a:rPr>
              <a:t>has</a:t>
            </a:r>
            <a:r>
              <a:rPr lang="sl-SI" dirty="0" smtClean="0">
                <a:sym typeface="Wingdings" panose="05000000000000000000" pitchFamily="2" charset="2"/>
              </a:rPr>
              <a:t> done </a:t>
            </a:r>
            <a:r>
              <a:rPr lang="sl-SI" dirty="0" err="1" smtClean="0">
                <a:sym typeface="Wingdings" panose="05000000000000000000" pitchFamily="2" charset="2"/>
              </a:rPr>
              <a:t>her</a:t>
            </a:r>
            <a:r>
              <a:rPr lang="sl-SI" dirty="0" smtClean="0">
                <a:sym typeface="Wingdings" panose="05000000000000000000" pitchFamily="2" charset="2"/>
              </a:rPr>
              <a:t> </a:t>
            </a:r>
            <a:r>
              <a:rPr lang="sl-SI" dirty="0" err="1" smtClean="0">
                <a:sym typeface="Wingdings" panose="05000000000000000000" pitchFamily="2" charset="2"/>
              </a:rPr>
              <a:t>homework</a:t>
            </a:r>
            <a:r>
              <a:rPr lang="sl-SI" dirty="0" smtClean="0">
                <a:sym typeface="Wingdings" panose="05000000000000000000" pitchFamily="2" charset="2"/>
              </a:rPr>
              <a:t>.  </a:t>
            </a:r>
            <a:r>
              <a:rPr lang="sl-SI" dirty="0" err="1" smtClean="0">
                <a:sym typeface="Wingdings" panose="05000000000000000000" pitchFamily="2" charset="2"/>
              </a:rPr>
              <a:t>Eva</a:t>
            </a:r>
            <a:r>
              <a:rPr lang="sl-SI" b="1" dirty="0" err="1" smtClean="0">
                <a:solidFill>
                  <a:schemeClr val="accent1">
                    <a:lumMod val="90000"/>
                    <a:lumOff val="10000"/>
                  </a:schemeClr>
                </a:solidFill>
                <a:sym typeface="Wingdings" panose="05000000000000000000" pitchFamily="2" charset="2"/>
              </a:rPr>
              <a:t>‘s</a:t>
            </a:r>
            <a:r>
              <a:rPr lang="sl-SI" b="1" dirty="0" smtClean="0">
                <a:solidFill>
                  <a:schemeClr val="accent1">
                    <a:lumMod val="90000"/>
                    <a:lumOff val="1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sl-SI" dirty="0" smtClean="0">
                <a:sym typeface="Wingdings" panose="05000000000000000000" pitchFamily="2" charset="2"/>
              </a:rPr>
              <a:t>done </a:t>
            </a:r>
            <a:r>
              <a:rPr lang="sl-SI" dirty="0" err="1" smtClean="0">
                <a:sym typeface="Wingdings" panose="05000000000000000000" pitchFamily="2" charset="2"/>
              </a:rPr>
              <a:t>her</a:t>
            </a:r>
            <a:r>
              <a:rPr lang="sl-SI" dirty="0" smtClean="0">
                <a:sym typeface="Wingdings" panose="05000000000000000000" pitchFamily="2" charset="2"/>
              </a:rPr>
              <a:t> </a:t>
            </a:r>
            <a:r>
              <a:rPr lang="sl-SI" dirty="0" err="1" smtClean="0">
                <a:sym typeface="Wingdings" panose="05000000000000000000" pitchFamily="2" charset="2"/>
              </a:rPr>
              <a:t>homework</a:t>
            </a:r>
            <a:r>
              <a:rPr lang="sl-SI" dirty="0" smtClean="0">
                <a:sym typeface="Wingdings" panose="05000000000000000000" pitchFamily="2" charset="2"/>
              </a:rPr>
              <a:t>.  ‘s = HAS (glagol IMETI)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20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oseba + </a:t>
            </a:r>
            <a:r>
              <a:rPr lang="sl-SI" dirty="0" err="1"/>
              <a:t>have</a:t>
            </a:r>
            <a:r>
              <a:rPr lang="sl-SI" dirty="0"/>
              <a:t>/</a:t>
            </a:r>
            <a:r>
              <a:rPr lang="sl-SI" dirty="0" err="1"/>
              <a:t>has</a:t>
            </a:r>
            <a:r>
              <a:rPr lang="sl-SI" dirty="0"/>
              <a:t> (not) + glagol v 3. obliki </a:t>
            </a:r>
            <a:r>
              <a:rPr lang="sl-SI" sz="1800" dirty="0"/>
              <a:t>(=past </a:t>
            </a:r>
            <a:r>
              <a:rPr lang="sl-SI" sz="1800" dirty="0" err="1"/>
              <a:t>participle</a:t>
            </a:r>
            <a:r>
              <a:rPr lang="sl-SI" sz="1800" dirty="0"/>
              <a:t>)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581193" y="2263524"/>
            <a:ext cx="2536080" cy="36330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/>
              <a:t>AFFIRMATIVE (+)</a:t>
            </a:r>
          </a:p>
          <a:p>
            <a:pPr marL="0" indent="0">
              <a:buNone/>
            </a:pPr>
            <a:endParaRPr lang="sl-SI" dirty="0" smtClean="0"/>
          </a:p>
          <a:p>
            <a:pPr>
              <a:lnSpc>
                <a:spcPct val="80000"/>
              </a:lnSpc>
              <a:buNone/>
            </a:pPr>
            <a:r>
              <a:rPr lang="en-GB" altLang="sl-SI" b="1" dirty="0">
                <a:latin typeface="Arial Narrow" panose="020B0606020202030204" pitchFamily="34" charset="0"/>
              </a:rPr>
              <a:t>I have eaten</a:t>
            </a:r>
          </a:p>
          <a:p>
            <a:pPr>
              <a:lnSpc>
                <a:spcPct val="80000"/>
              </a:lnSpc>
              <a:buNone/>
            </a:pPr>
            <a:r>
              <a:rPr lang="en-GB" altLang="sl-SI" b="1" dirty="0">
                <a:latin typeface="Arial Narrow" panose="020B0606020202030204" pitchFamily="34" charset="0"/>
              </a:rPr>
              <a:t>You have</a:t>
            </a:r>
            <a:r>
              <a:rPr lang="sl-SI" altLang="sl-SI" b="1" dirty="0">
                <a:latin typeface="Arial Narrow" panose="020B0606020202030204" pitchFamily="34" charset="0"/>
              </a:rPr>
              <a:t> </a:t>
            </a:r>
            <a:r>
              <a:rPr lang="en-GB" altLang="sl-SI" b="1" dirty="0">
                <a:latin typeface="Arial Narrow" panose="020B0606020202030204" pitchFamily="34" charset="0"/>
              </a:rPr>
              <a:t>eaten</a:t>
            </a:r>
          </a:p>
          <a:p>
            <a:pPr>
              <a:lnSpc>
                <a:spcPct val="80000"/>
              </a:lnSpc>
              <a:buNone/>
            </a:pPr>
            <a:r>
              <a:rPr lang="en-GB" altLang="sl-SI" b="1" dirty="0">
                <a:latin typeface="Arial Narrow" panose="020B0606020202030204" pitchFamily="34" charset="0"/>
              </a:rPr>
              <a:t>He has</a:t>
            </a:r>
            <a:r>
              <a:rPr lang="sl-SI" altLang="sl-SI" b="1" dirty="0">
                <a:latin typeface="Arial Narrow" panose="020B0606020202030204" pitchFamily="34" charset="0"/>
              </a:rPr>
              <a:t> </a:t>
            </a:r>
            <a:r>
              <a:rPr lang="en-GB" altLang="sl-SI" b="1" dirty="0">
                <a:latin typeface="Arial Narrow" panose="020B0606020202030204" pitchFamily="34" charset="0"/>
              </a:rPr>
              <a:t>eaten </a:t>
            </a:r>
          </a:p>
          <a:p>
            <a:pPr>
              <a:lnSpc>
                <a:spcPct val="80000"/>
              </a:lnSpc>
              <a:buNone/>
            </a:pPr>
            <a:r>
              <a:rPr lang="en-GB" altLang="sl-SI" b="1" dirty="0">
                <a:latin typeface="Arial Narrow" panose="020B0606020202030204" pitchFamily="34" charset="0"/>
              </a:rPr>
              <a:t>She has</a:t>
            </a:r>
            <a:r>
              <a:rPr lang="sl-SI" altLang="sl-SI" b="1" dirty="0">
                <a:latin typeface="Arial Narrow" panose="020B0606020202030204" pitchFamily="34" charset="0"/>
              </a:rPr>
              <a:t> </a:t>
            </a:r>
            <a:r>
              <a:rPr lang="en-GB" altLang="sl-SI" b="1" dirty="0">
                <a:latin typeface="Arial Narrow" panose="020B0606020202030204" pitchFamily="34" charset="0"/>
              </a:rPr>
              <a:t> eaten </a:t>
            </a:r>
          </a:p>
          <a:p>
            <a:pPr>
              <a:lnSpc>
                <a:spcPct val="80000"/>
              </a:lnSpc>
              <a:buNone/>
            </a:pPr>
            <a:r>
              <a:rPr lang="en-GB" altLang="sl-SI" b="1" dirty="0">
                <a:latin typeface="Arial Narrow" panose="020B0606020202030204" pitchFamily="34" charset="0"/>
              </a:rPr>
              <a:t>It has</a:t>
            </a:r>
            <a:r>
              <a:rPr lang="sl-SI" altLang="sl-SI" b="1" dirty="0">
                <a:latin typeface="Arial Narrow" panose="020B0606020202030204" pitchFamily="34" charset="0"/>
              </a:rPr>
              <a:t> </a:t>
            </a:r>
            <a:r>
              <a:rPr lang="en-GB" altLang="sl-SI" b="1" dirty="0">
                <a:latin typeface="Arial Narrow" panose="020B0606020202030204" pitchFamily="34" charset="0"/>
              </a:rPr>
              <a:t> eaten </a:t>
            </a:r>
          </a:p>
          <a:p>
            <a:pPr>
              <a:lnSpc>
                <a:spcPct val="80000"/>
              </a:lnSpc>
              <a:buNone/>
            </a:pPr>
            <a:r>
              <a:rPr lang="en-GB" altLang="sl-SI" b="1" dirty="0">
                <a:latin typeface="Arial Narrow" panose="020B0606020202030204" pitchFamily="34" charset="0"/>
              </a:rPr>
              <a:t>We have</a:t>
            </a:r>
            <a:r>
              <a:rPr lang="sl-SI" altLang="sl-SI" b="1" dirty="0">
                <a:latin typeface="Arial Narrow" panose="020B0606020202030204" pitchFamily="34" charset="0"/>
              </a:rPr>
              <a:t> </a:t>
            </a:r>
            <a:r>
              <a:rPr lang="en-GB" altLang="sl-SI" b="1" dirty="0">
                <a:latin typeface="Arial Narrow" panose="020B0606020202030204" pitchFamily="34" charset="0"/>
              </a:rPr>
              <a:t> eaten </a:t>
            </a:r>
          </a:p>
          <a:p>
            <a:pPr>
              <a:lnSpc>
                <a:spcPct val="80000"/>
              </a:lnSpc>
              <a:buNone/>
            </a:pPr>
            <a:r>
              <a:rPr lang="en-GB" altLang="sl-SI" b="1" dirty="0">
                <a:latin typeface="Arial Narrow" panose="020B0606020202030204" pitchFamily="34" charset="0"/>
              </a:rPr>
              <a:t>You have</a:t>
            </a:r>
            <a:r>
              <a:rPr lang="sl-SI" altLang="sl-SI" b="1" dirty="0">
                <a:latin typeface="Arial Narrow" panose="020B0606020202030204" pitchFamily="34" charset="0"/>
              </a:rPr>
              <a:t> </a:t>
            </a:r>
            <a:r>
              <a:rPr lang="en-GB" altLang="sl-SI" b="1" dirty="0">
                <a:latin typeface="Arial Narrow" panose="020B0606020202030204" pitchFamily="34" charset="0"/>
              </a:rPr>
              <a:t>eaten</a:t>
            </a:r>
          </a:p>
          <a:p>
            <a:pPr>
              <a:lnSpc>
                <a:spcPct val="80000"/>
              </a:lnSpc>
              <a:buNone/>
            </a:pPr>
            <a:r>
              <a:rPr lang="en-GB" altLang="sl-SI" b="1" dirty="0">
                <a:latin typeface="Arial Narrow" panose="020B0606020202030204" pitchFamily="34" charset="0"/>
              </a:rPr>
              <a:t>They have</a:t>
            </a:r>
            <a:r>
              <a:rPr lang="sl-SI" altLang="sl-SI" b="1" dirty="0">
                <a:latin typeface="Arial Narrow" panose="020B0606020202030204" pitchFamily="34" charset="0"/>
              </a:rPr>
              <a:t> </a:t>
            </a:r>
            <a:r>
              <a:rPr lang="en-GB" altLang="sl-SI" b="1" dirty="0">
                <a:latin typeface="Arial Narrow" panose="020B0606020202030204" pitchFamily="34" charset="0"/>
              </a:rPr>
              <a:t> eaten</a:t>
            </a:r>
            <a:endParaRPr lang="sl-SI" dirty="0">
              <a:latin typeface="Times New Roman"/>
            </a:endParaRPr>
          </a:p>
          <a:p>
            <a:pPr marL="0" indent="0">
              <a:buNone/>
              <a:defRPr/>
            </a:pPr>
            <a:endParaRPr lang="en-US" dirty="0">
              <a:latin typeface="Times New Roman"/>
            </a:endParaRP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/>
              <a:t>QUESTION (?)</a:t>
            </a:r>
          </a:p>
          <a:p>
            <a:pPr marL="0" indent="0">
              <a:buNone/>
            </a:pPr>
            <a:endParaRPr lang="sl-SI" dirty="0" smtClean="0"/>
          </a:p>
          <a:p>
            <a:pPr marL="0" lv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altLang="sl-SI" b="1" dirty="0">
                <a:solidFill>
                  <a:prstClr val="black"/>
                </a:solidFill>
                <a:latin typeface="Arial Narrow" panose="020B0606020202030204" pitchFamily="34" charset="0"/>
              </a:rPr>
              <a:t>Have I </a:t>
            </a:r>
            <a:r>
              <a:rPr lang="en-GB" altLang="sl-SI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eaten</a:t>
            </a:r>
            <a:r>
              <a:rPr lang="sl-SI" altLang="sl-SI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?</a:t>
            </a:r>
            <a:endParaRPr lang="en-GB" altLang="sl-SI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altLang="sl-SI" b="1" dirty="0">
                <a:solidFill>
                  <a:prstClr val="black"/>
                </a:solidFill>
                <a:latin typeface="Arial Narrow" panose="020B0606020202030204" pitchFamily="34" charset="0"/>
              </a:rPr>
              <a:t>Have you </a:t>
            </a:r>
            <a:r>
              <a:rPr lang="en-GB" altLang="sl-SI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eaten</a:t>
            </a:r>
            <a:r>
              <a:rPr lang="sl-SI" altLang="sl-SI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?</a:t>
            </a:r>
            <a:endParaRPr lang="en-GB" altLang="sl-SI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sl-SI" altLang="sl-SI" b="1" dirty="0">
                <a:solidFill>
                  <a:prstClr val="black"/>
                </a:solidFill>
                <a:latin typeface="Arial Narrow" panose="020B0606020202030204" pitchFamily="34" charset="0"/>
              </a:rPr>
              <a:t>Ha</a:t>
            </a:r>
            <a:r>
              <a:rPr lang="en-GB" altLang="sl-SI" b="1" dirty="0">
                <a:solidFill>
                  <a:prstClr val="black"/>
                </a:solidFill>
                <a:latin typeface="Arial Narrow" panose="020B0606020202030204" pitchFamily="34" charset="0"/>
              </a:rPr>
              <a:t>s he </a:t>
            </a:r>
            <a:r>
              <a:rPr lang="en-GB" altLang="sl-SI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eaten</a:t>
            </a:r>
            <a:r>
              <a:rPr lang="sl-SI" altLang="sl-SI" b="1" dirty="0">
                <a:solidFill>
                  <a:prstClr val="black"/>
                </a:solidFill>
                <a:latin typeface="Arial Narrow" panose="020B0606020202030204" pitchFamily="34" charset="0"/>
              </a:rPr>
              <a:t>?</a:t>
            </a:r>
            <a:endParaRPr lang="en-GB" altLang="sl-SI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altLang="sl-SI" b="1" dirty="0">
                <a:solidFill>
                  <a:prstClr val="black"/>
                </a:solidFill>
                <a:latin typeface="Arial Narrow" panose="020B0606020202030204" pitchFamily="34" charset="0"/>
              </a:rPr>
              <a:t>Has she </a:t>
            </a:r>
            <a:r>
              <a:rPr lang="en-GB" altLang="sl-SI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eaten</a:t>
            </a:r>
            <a:r>
              <a:rPr lang="sl-SI" altLang="sl-SI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?</a:t>
            </a:r>
            <a:r>
              <a:rPr lang="en-GB" altLang="sl-SI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endParaRPr lang="en-GB" altLang="sl-SI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altLang="sl-SI" b="1" dirty="0">
                <a:solidFill>
                  <a:prstClr val="black"/>
                </a:solidFill>
                <a:latin typeface="Arial Narrow" panose="020B0606020202030204" pitchFamily="34" charset="0"/>
              </a:rPr>
              <a:t>Has it </a:t>
            </a:r>
            <a:r>
              <a:rPr lang="en-GB" altLang="sl-SI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eaten</a:t>
            </a:r>
            <a:r>
              <a:rPr lang="sl-SI" altLang="sl-SI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?</a:t>
            </a:r>
            <a:endParaRPr lang="en-GB" altLang="sl-SI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altLang="sl-SI" b="1" dirty="0">
                <a:solidFill>
                  <a:prstClr val="black"/>
                </a:solidFill>
                <a:latin typeface="Arial Narrow" panose="020B0606020202030204" pitchFamily="34" charset="0"/>
              </a:rPr>
              <a:t>Have we </a:t>
            </a:r>
            <a:r>
              <a:rPr lang="en-GB" altLang="sl-SI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eaten</a:t>
            </a:r>
            <a:r>
              <a:rPr lang="sl-SI" altLang="sl-SI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?</a:t>
            </a:r>
            <a:endParaRPr lang="en-GB" altLang="sl-SI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altLang="sl-SI" b="1" dirty="0">
                <a:solidFill>
                  <a:prstClr val="black"/>
                </a:solidFill>
                <a:latin typeface="Arial Narrow" panose="020B0606020202030204" pitchFamily="34" charset="0"/>
              </a:rPr>
              <a:t>Have you </a:t>
            </a:r>
            <a:r>
              <a:rPr lang="en-GB" altLang="sl-SI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eaten</a:t>
            </a:r>
            <a:r>
              <a:rPr lang="sl-SI" altLang="sl-SI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?</a:t>
            </a:r>
            <a:endParaRPr lang="en-GB" altLang="sl-SI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altLang="sl-SI" b="1" dirty="0">
                <a:solidFill>
                  <a:prstClr val="black"/>
                </a:solidFill>
                <a:latin typeface="Arial Narrow" panose="020B0606020202030204" pitchFamily="34" charset="0"/>
              </a:rPr>
              <a:t>Have they </a:t>
            </a:r>
            <a:r>
              <a:rPr lang="en-GB" altLang="sl-SI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eaten</a:t>
            </a:r>
            <a:r>
              <a:rPr lang="sl-SI" altLang="sl-SI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?</a:t>
            </a:r>
            <a:endParaRPr lang="sl-SI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3221182" y="2008584"/>
            <a:ext cx="2504209" cy="407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NEGATIVE (-)</a:t>
            </a:r>
          </a:p>
          <a:p>
            <a:endParaRPr lang="sl-SI" dirty="0" smtClean="0"/>
          </a:p>
          <a:p>
            <a:pPr marL="342900" lvl="0" indent="-342900">
              <a:lnSpc>
                <a:spcPct val="80000"/>
              </a:lnSpc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GB" altLang="sl-SI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I have</a:t>
            </a:r>
            <a:r>
              <a:rPr lang="sl-SI" altLang="sl-SI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n’t</a:t>
            </a:r>
            <a:r>
              <a:rPr lang="en-GB" altLang="sl-SI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 eaten</a:t>
            </a:r>
          </a:p>
          <a:p>
            <a:pPr marL="342900" lvl="0" indent="-342900">
              <a:lnSpc>
                <a:spcPct val="80000"/>
              </a:lnSpc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GB" altLang="sl-SI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You have</a:t>
            </a:r>
            <a:r>
              <a:rPr lang="sl-SI" altLang="sl-SI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n’t</a:t>
            </a:r>
            <a:r>
              <a:rPr lang="en-GB" altLang="sl-SI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 eaten</a:t>
            </a:r>
          </a:p>
          <a:p>
            <a:pPr marL="342900" lvl="0" indent="-342900">
              <a:lnSpc>
                <a:spcPct val="80000"/>
              </a:lnSpc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GB" altLang="sl-SI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He has</a:t>
            </a:r>
            <a:r>
              <a:rPr lang="sl-SI" altLang="sl-SI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n’t</a:t>
            </a:r>
            <a:r>
              <a:rPr lang="en-GB" altLang="sl-SI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 eaten </a:t>
            </a:r>
          </a:p>
          <a:p>
            <a:pPr marL="342900" lvl="0" indent="-342900">
              <a:lnSpc>
                <a:spcPct val="80000"/>
              </a:lnSpc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GB" altLang="sl-SI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She has</a:t>
            </a:r>
            <a:r>
              <a:rPr lang="sl-SI" altLang="sl-SI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n’t</a:t>
            </a:r>
            <a:r>
              <a:rPr lang="en-GB" altLang="sl-SI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 eaten </a:t>
            </a:r>
          </a:p>
          <a:p>
            <a:pPr marL="342900" lvl="0" indent="-342900">
              <a:lnSpc>
                <a:spcPct val="80000"/>
              </a:lnSpc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GB" altLang="sl-SI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It has</a:t>
            </a:r>
            <a:r>
              <a:rPr lang="sl-SI" altLang="sl-SI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n’t</a:t>
            </a:r>
            <a:r>
              <a:rPr lang="en-GB" altLang="sl-SI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 eaten </a:t>
            </a:r>
          </a:p>
          <a:p>
            <a:pPr marL="342900" lvl="0" indent="-342900">
              <a:lnSpc>
                <a:spcPct val="80000"/>
              </a:lnSpc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GB" altLang="sl-SI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We have</a:t>
            </a:r>
            <a:r>
              <a:rPr lang="sl-SI" altLang="sl-SI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n’t</a:t>
            </a:r>
            <a:r>
              <a:rPr lang="en-GB" altLang="sl-SI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 eaten </a:t>
            </a:r>
          </a:p>
          <a:p>
            <a:pPr marL="342900" lvl="0" indent="-342900">
              <a:lnSpc>
                <a:spcPct val="80000"/>
              </a:lnSpc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GB" altLang="sl-SI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You have</a:t>
            </a:r>
            <a:r>
              <a:rPr lang="sl-SI" altLang="sl-SI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n’t</a:t>
            </a:r>
            <a:r>
              <a:rPr lang="en-GB" altLang="sl-SI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 eaten</a:t>
            </a:r>
          </a:p>
          <a:p>
            <a:pPr marL="342900" lvl="0" indent="-342900">
              <a:lnSpc>
                <a:spcPct val="80000"/>
              </a:lnSpc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GB" altLang="sl-SI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They have</a:t>
            </a:r>
            <a:r>
              <a:rPr lang="sl-SI" altLang="sl-SI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n’t</a:t>
            </a:r>
            <a:r>
              <a:rPr lang="en-GB" altLang="sl-SI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 </a:t>
            </a:r>
            <a:r>
              <a:rPr lang="en-GB" altLang="sl-SI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eaten</a:t>
            </a:r>
            <a:endParaRPr lang="sl-SI" altLang="sl-SI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1000"/>
              </a:spcBef>
              <a:buClr>
                <a:srgbClr val="90C226"/>
              </a:buClr>
              <a:buSzPct val="80000"/>
            </a:pPr>
            <a:endParaRPr lang="sl-SI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69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PRESENT PERFECT SIMPLE OR PAST SIMPLE?</a:t>
            </a:r>
            <a:endParaRPr lang="en-US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87219" y="2174773"/>
            <a:ext cx="5087075" cy="536005"/>
          </a:xfrm>
        </p:spPr>
        <p:txBody>
          <a:bodyPr/>
          <a:lstStyle/>
          <a:p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err="1" smtClean="0"/>
              <a:t>We</a:t>
            </a:r>
            <a:r>
              <a:rPr lang="sl-SI" sz="2000" dirty="0" smtClean="0"/>
              <a:t> </a:t>
            </a:r>
            <a:r>
              <a:rPr lang="sl-SI" sz="2000" dirty="0" err="1" smtClean="0"/>
              <a:t>use</a:t>
            </a:r>
            <a:r>
              <a:rPr lang="sl-SI" sz="2000" dirty="0" smtClean="0"/>
              <a:t> </a:t>
            </a:r>
            <a:r>
              <a:rPr lang="sl-SI" sz="2000" dirty="0" err="1" smtClean="0"/>
              <a:t>Present</a:t>
            </a:r>
            <a:r>
              <a:rPr lang="sl-SI" sz="2000" dirty="0" smtClean="0"/>
              <a:t> </a:t>
            </a:r>
            <a:r>
              <a:rPr lang="sl-SI" sz="2000" dirty="0" err="1" smtClean="0"/>
              <a:t>Perfect</a:t>
            </a:r>
            <a:r>
              <a:rPr lang="sl-SI" sz="2000" dirty="0" smtClean="0"/>
              <a:t> </a:t>
            </a:r>
            <a:r>
              <a:rPr lang="sl-SI" sz="2000" dirty="0" err="1" smtClean="0"/>
              <a:t>Simple</a:t>
            </a:r>
            <a:r>
              <a:rPr lang="sl-SI" sz="2000" dirty="0" smtClean="0"/>
              <a:t> </a:t>
            </a:r>
            <a:r>
              <a:rPr lang="sl-SI" sz="2000" dirty="0" err="1" smtClean="0"/>
              <a:t>when</a:t>
            </a:r>
            <a:r>
              <a:rPr lang="sl-SI" sz="2000" dirty="0" smtClean="0"/>
              <a:t>:</a:t>
            </a:r>
            <a:endParaRPr lang="en-US" sz="2000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3381230"/>
          </a:xfrm>
        </p:spPr>
        <p:txBody>
          <a:bodyPr>
            <a:normAutofit fontScale="85000" lnSpcReduction="10000"/>
          </a:bodyPr>
          <a:lstStyle/>
          <a:p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speak</a:t>
            </a:r>
            <a:r>
              <a:rPr lang="sl-SI" dirty="0" smtClean="0"/>
              <a:t> </a:t>
            </a:r>
            <a:r>
              <a:rPr lang="sl-SI" dirty="0" err="1" smtClean="0"/>
              <a:t>about</a:t>
            </a:r>
            <a:r>
              <a:rPr lang="sl-SI" dirty="0" smtClean="0"/>
              <a:t> </a:t>
            </a:r>
            <a:r>
              <a:rPr lang="sl-SI" dirty="0" err="1" smtClean="0"/>
              <a:t>an</a:t>
            </a:r>
            <a:r>
              <a:rPr lang="sl-SI" dirty="0" smtClean="0"/>
              <a:t> </a:t>
            </a:r>
            <a:r>
              <a:rPr lang="sl-SI" dirty="0" err="1" smtClean="0"/>
              <a:t>action</a:t>
            </a:r>
            <a:r>
              <a:rPr lang="sl-SI" dirty="0" smtClean="0"/>
              <a:t> in </a:t>
            </a:r>
            <a:r>
              <a:rPr lang="sl-SI" dirty="0" err="1" smtClean="0"/>
              <a:t>the</a:t>
            </a:r>
            <a:r>
              <a:rPr lang="sl-SI" dirty="0" smtClean="0"/>
              <a:t> past</a:t>
            </a:r>
          </a:p>
          <a:p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don‘t</a:t>
            </a:r>
            <a:r>
              <a:rPr lang="sl-SI" dirty="0" smtClean="0"/>
              <a:t> know </a:t>
            </a:r>
            <a:r>
              <a:rPr lang="sl-SI" dirty="0" err="1" smtClean="0"/>
              <a:t>exactly</a:t>
            </a:r>
            <a:r>
              <a:rPr lang="sl-SI" dirty="0" smtClean="0"/>
              <a:t> </a:t>
            </a:r>
            <a:r>
              <a:rPr lang="sl-SI" dirty="0" err="1" smtClean="0"/>
              <a:t>when</a:t>
            </a:r>
            <a:r>
              <a:rPr lang="sl-SI" dirty="0" smtClean="0"/>
              <a:t> </a:t>
            </a:r>
            <a:r>
              <a:rPr lang="sl-SI" dirty="0" err="1" smtClean="0"/>
              <a:t>something</a:t>
            </a:r>
            <a:r>
              <a:rPr lang="sl-SI" dirty="0" smtClean="0"/>
              <a:t> </a:t>
            </a:r>
            <a:r>
              <a:rPr lang="sl-SI" dirty="0" err="1" smtClean="0"/>
              <a:t>happened</a:t>
            </a:r>
            <a:r>
              <a:rPr lang="sl-SI" dirty="0" smtClean="0"/>
              <a:t> / </a:t>
            </a:r>
            <a:r>
              <a:rPr lang="sl-SI" dirty="0" err="1" smtClean="0"/>
              <a:t>the</a:t>
            </a:r>
            <a:r>
              <a:rPr lang="sl-SI" dirty="0" smtClean="0"/>
              <a:t> time is not </a:t>
            </a:r>
            <a:r>
              <a:rPr lang="sl-SI" dirty="0" err="1" smtClean="0"/>
              <a:t>important</a:t>
            </a:r>
            <a:r>
              <a:rPr lang="sl-SI" dirty="0" smtClean="0"/>
              <a:t>:</a:t>
            </a:r>
          </a:p>
          <a:p>
            <a:pPr marL="0" indent="0">
              <a:buNone/>
            </a:pPr>
            <a:r>
              <a:rPr lang="sl-SI" dirty="0" smtClean="0"/>
              <a:t>I </a:t>
            </a:r>
            <a:r>
              <a:rPr lang="sl-SI" b="1" u="sng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haven‘t</a:t>
            </a:r>
            <a:r>
              <a:rPr lang="sl-SI" b="1" u="sng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sl-SI" b="1" u="sng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seen</a:t>
            </a:r>
            <a:r>
              <a:rPr lang="sl-SI" b="1" u="sng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sl-SI" dirty="0" err="1" smtClean="0"/>
              <a:t>Armin</a:t>
            </a:r>
            <a:r>
              <a:rPr lang="sl-SI" dirty="0" smtClean="0"/>
              <a:t> at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party</a:t>
            </a:r>
            <a:r>
              <a:rPr lang="sl-SI" dirty="0" smtClean="0"/>
              <a:t>. (ne vemo, kdaj je bila ta zabava, in to niti ni pomemben podatek)</a:t>
            </a:r>
          </a:p>
          <a:p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speak</a:t>
            </a:r>
            <a:r>
              <a:rPr lang="sl-SI" dirty="0" smtClean="0"/>
              <a:t> </a:t>
            </a:r>
            <a:r>
              <a:rPr lang="sl-SI" dirty="0" err="1" smtClean="0"/>
              <a:t>about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actions</a:t>
            </a:r>
            <a:r>
              <a:rPr lang="sl-SI" dirty="0" smtClean="0"/>
              <a:t> in </a:t>
            </a:r>
            <a:r>
              <a:rPr lang="sl-SI" dirty="0" err="1" smtClean="0"/>
              <a:t>the</a:t>
            </a:r>
            <a:r>
              <a:rPr lang="sl-SI" dirty="0" smtClean="0"/>
              <a:t> past, </a:t>
            </a:r>
            <a:r>
              <a:rPr lang="sl-SI" dirty="0" err="1" smtClean="0"/>
              <a:t>which</a:t>
            </a:r>
            <a:r>
              <a:rPr lang="sl-SI" dirty="0" smtClean="0"/>
              <a:t> show </a:t>
            </a:r>
            <a:r>
              <a:rPr lang="sl-SI" b="1" dirty="0" smtClean="0"/>
              <a:t>RESULTS</a:t>
            </a:r>
            <a:r>
              <a:rPr lang="sl-SI" dirty="0" smtClean="0"/>
              <a:t>:</a:t>
            </a:r>
          </a:p>
          <a:p>
            <a:pPr marL="0" indent="0">
              <a:buNone/>
            </a:pPr>
            <a:r>
              <a:rPr lang="sl-SI" dirty="0" err="1" smtClean="0"/>
              <a:t>I‘ve</a:t>
            </a:r>
            <a:r>
              <a:rPr lang="sl-SI" dirty="0" smtClean="0"/>
              <a:t> </a:t>
            </a:r>
            <a:r>
              <a:rPr lang="sl-SI" dirty="0" err="1" smtClean="0"/>
              <a:t>made</a:t>
            </a:r>
            <a:r>
              <a:rPr lang="sl-SI" dirty="0" smtClean="0"/>
              <a:t> a </a:t>
            </a:r>
            <a:r>
              <a:rPr lang="sl-SI" dirty="0" err="1" smtClean="0"/>
              <a:t>mistake</a:t>
            </a:r>
            <a:r>
              <a:rPr lang="sl-SI" dirty="0" smtClean="0"/>
              <a:t> (in </a:t>
            </a:r>
            <a:r>
              <a:rPr lang="sl-SI" dirty="0" err="1" smtClean="0"/>
              <a:t>the</a:t>
            </a:r>
            <a:r>
              <a:rPr lang="sl-SI" dirty="0" smtClean="0"/>
              <a:t> past). </a:t>
            </a:r>
            <a:r>
              <a:rPr lang="sl-SI" dirty="0" smtClean="0">
                <a:sym typeface="Wingdings" panose="05000000000000000000" pitchFamily="2" charset="2"/>
              </a:rPr>
              <a:t> </a:t>
            </a:r>
            <a:r>
              <a:rPr lang="sl-SI" dirty="0" err="1" smtClean="0">
                <a:sym typeface="Wingdings" panose="05000000000000000000" pitchFamily="2" charset="2"/>
              </a:rPr>
              <a:t>Now</a:t>
            </a:r>
            <a:r>
              <a:rPr lang="sl-SI" dirty="0" smtClean="0">
                <a:sym typeface="Wingdings" panose="05000000000000000000" pitchFamily="2" charset="2"/>
              </a:rPr>
              <a:t> I </a:t>
            </a:r>
            <a:r>
              <a:rPr lang="sl-SI" dirty="0" err="1" smtClean="0">
                <a:sym typeface="Wingdings" panose="05000000000000000000" pitchFamily="2" charset="2"/>
              </a:rPr>
              <a:t>have</a:t>
            </a:r>
            <a:r>
              <a:rPr lang="sl-SI" dirty="0" smtClean="0">
                <a:sym typeface="Wingdings" panose="05000000000000000000" pitchFamily="2" charset="2"/>
              </a:rPr>
              <a:t> to </a:t>
            </a:r>
            <a:r>
              <a:rPr lang="sl-SI" dirty="0" err="1" smtClean="0">
                <a:sym typeface="Wingdings" panose="05000000000000000000" pitchFamily="2" charset="2"/>
              </a:rPr>
              <a:t>pay</a:t>
            </a:r>
            <a:r>
              <a:rPr lang="sl-SI" dirty="0" smtClean="0">
                <a:sym typeface="Wingdings" panose="05000000000000000000" pitchFamily="2" charset="2"/>
              </a:rPr>
              <a:t>.</a:t>
            </a:r>
          </a:p>
          <a:p>
            <a:r>
              <a:rPr lang="sl-SI" dirty="0" err="1">
                <a:sym typeface="Wingdings" panose="05000000000000000000" pitchFamily="2" charset="2"/>
              </a:rPr>
              <a:t>w</a:t>
            </a:r>
            <a:r>
              <a:rPr lang="sl-SI" dirty="0" err="1" smtClean="0">
                <a:sym typeface="Wingdings" panose="05000000000000000000" pitchFamily="2" charset="2"/>
              </a:rPr>
              <a:t>e</a:t>
            </a:r>
            <a:r>
              <a:rPr lang="sl-SI" dirty="0" smtClean="0">
                <a:sym typeface="Wingdings" panose="05000000000000000000" pitchFamily="2" charset="2"/>
              </a:rPr>
              <a:t> </a:t>
            </a:r>
            <a:r>
              <a:rPr lang="sl-SI" dirty="0" err="1" smtClean="0">
                <a:sym typeface="Wingdings" panose="05000000000000000000" pitchFamily="2" charset="2"/>
              </a:rPr>
              <a:t>speak</a:t>
            </a:r>
            <a:r>
              <a:rPr lang="sl-SI" dirty="0" smtClean="0">
                <a:sym typeface="Wingdings" panose="05000000000000000000" pitchFamily="2" charset="2"/>
              </a:rPr>
              <a:t> </a:t>
            </a:r>
            <a:r>
              <a:rPr lang="sl-SI" dirty="0" err="1" smtClean="0">
                <a:sym typeface="Wingdings" panose="05000000000000000000" pitchFamily="2" charset="2"/>
              </a:rPr>
              <a:t>about</a:t>
            </a:r>
            <a:r>
              <a:rPr lang="sl-SI" dirty="0" smtClean="0">
                <a:sym typeface="Wingdings" panose="05000000000000000000" pitchFamily="2" charset="2"/>
              </a:rPr>
              <a:t> </a:t>
            </a:r>
            <a:r>
              <a:rPr lang="sl-SI" dirty="0" err="1" smtClean="0">
                <a:sym typeface="Wingdings" panose="05000000000000000000" pitchFamily="2" charset="2"/>
              </a:rPr>
              <a:t>the</a:t>
            </a:r>
            <a:r>
              <a:rPr lang="sl-SI" dirty="0" smtClean="0">
                <a:sym typeface="Wingdings" panose="05000000000000000000" pitchFamily="2" charset="2"/>
              </a:rPr>
              <a:t> </a:t>
            </a:r>
            <a:r>
              <a:rPr lang="sl-SI" dirty="0" err="1" smtClean="0">
                <a:sym typeface="Wingdings" panose="05000000000000000000" pitchFamily="2" charset="2"/>
              </a:rPr>
              <a:t>actions</a:t>
            </a:r>
            <a:r>
              <a:rPr lang="sl-SI" dirty="0" smtClean="0">
                <a:sym typeface="Wingdings" panose="05000000000000000000" pitchFamily="2" charset="2"/>
              </a:rPr>
              <a:t> </a:t>
            </a:r>
            <a:r>
              <a:rPr lang="sl-SI" dirty="0" err="1" smtClean="0">
                <a:sym typeface="Wingdings" panose="05000000000000000000" pitchFamily="2" charset="2"/>
              </a:rPr>
              <a:t>that</a:t>
            </a:r>
            <a:r>
              <a:rPr lang="sl-SI" dirty="0" smtClean="0">
                <a:sym typeface="Wingdings" panose="05000000000000000000" pitchFamily="2" charset="2"/>
              </a:rPr>
              <a:t> began in </a:t>
            </a:r>
            <a:r>
              <a:rPr lang="sl-SI" dirty="0" err="1" smtClean="0">
                <a:sym typeface="Wingdings" panose="05000000000000000000" pitchFamily="2" charset="2"/>
              </a:rPr>
              <a:t>the</a:t>
            </a:r>
            <a:r>
              <a:rPr lang="sl-SI" dirty="0" smtClean="0">
                <a:sym typeface="Wingdings" panose="05000000000000000000" pitchFamily="2" charset="2"/>
              </a:rPr>
              <a:t> past </a:t>
            </a:r>
            <a:r>
              <a:rPr lang="sl-SI" dirty="0" err="1" smtClean="0">
                <a:sym typeface="Wingdings" panose="05000000000000000000" pitchFamily="2" charset="2"/>
              </a:rPr>
              <a:t>and</a:t>
            </a:r>
            <a:r>
              <a:rPr lang="sl-SI" dirty="0">
                <a:sym typeface="Wingdings" panose="05000000000000000000" pitchFamily="2" charset="2"/>
              </a:rPr>
              <a:t> </a:t>
            </a:r>
            <a:r>
              <a:rPr lang="sl-SI" dirty="0" err="1" smtClean="0">
                <a:sym typeface="Wingdings" panose="05000000000000000000" pitchFamily="2" charset="2"/>
              </a:rPr>
              <a:t>still</a:t>
            </a:r>
            <a:r>
              <a:rPr lang="sl-SI" dirty="0" smtClean="0">
                <a:sym typeface="Wingdings" panose="05000000000000000000" pitchFamily="2" charset="2"/>
              </a:rPr>
              <a:t> go on </a:t>
            </a:r>
            <a:r>
              <a:rPr lang="sl-SI" dirty="0" err="1" smtClean="0">
                <a:sym typeface="Wingdings" panose="05000000000000000000" pitchFamily="2" charset="2"/>
              </a:rPr>
              <a:t>today</a:t>
            </a:r>
            <a:r>
              <a:rPr lang="sl-SI" dirty="0">
                <a:sym typeface="Wingdings" panose="05000000000000000000" pitchFamily="2" charset="2"/>
              </a:rPr>
              <a:t> </a:t>
            </a:r>
            <a:r>
              <a:rPr lang="sl-SI" dirty="0" smtClean="0">
                <a:sym typeface="Wingdings" panose="05000000000000000000" pitchFamily="2" charset="2"/>
              </a:rPr>
              <a:t>– </a:t>
            </a:r>
            <a:r>
              <a:rPr lang="sl-SI" b="1" dirty="0" smtClean="0">
                <a:sym typeface="Wingdings" panose="05000000000000000000" pitchFamily="2" charset="2"/>
              </a:rPr>
              <a:t>EXPERIENCE</a:t>
            </a:r>
            <a:r>
              <a:rPr lang="sl-SI" dirty="0" smtClean="0">
                <a:sym typeface="Wingdings" panose="05000000000000000000" pitchFamily="2" charset="2"/>
              </a:rPr>
              <a:t>:</a:t>
            </a:r>
          </a:p>
          <a:p>
            <a:pPr marL="0" indent="0">
              <a:buNone/>
            </a:pPr>
            <a:r>
              <a:rPr lang="sl-SI" dirty="0" smtClean="0">
                <a:sym typeface="Wingdings" panose="05000000000000000000" pitchFamily="2" charset="2"/>
              </a:rPr>
              <a:t>I </a:t>
            </a:r>
            <a:r>
              <a:rPr lang="sl-SI" dirty="0" err="1" smtClean="0">
                <a:sym typeface="Wingdings" panose="05000000000000000000" pitchFamily="2" charset="2"/>
              </a:rPr>
              <a:t>have</a:t>
            </a:r>
            <a:r>
              <a:rPr lang="sl-SI" dirty="0" smtClean="0">
                <a:sym typeface="Wingdings" panose="05000000000000000000" pitchFamily="2" charset="2"/>
              </a:rPr>
              <a:t> </a:t>
            </a:r>
            <a:r>
              <a:rPr lang="sl-SI" dirty="0" err="1" smtClean="0">
                <a:sym typeface="Wingdings" panose="05000000000000000000" pitchFamily="2" charset="2"/>
              </a:rPr>
              <a:t>been</a:t>
            </a:r>
            <a:r>
              <a:rPr lang="sl-SI" dirty="0" smtClean="0">
                <a:sym typeface="Wingdings" panose="05000000000000000000" pitchFamily="2" charset="2"/>
              </a:rPr>
              <a:t> at </a:t>
            </a:r>
            <a:r>
              <a:rPr lang="sl-SI" dirty="0" err="1" smtClean="0">
                <a:sym typeface="Wingdings" panose="05000000000000000000" pitchFamily="2" charset="2"/>
              </a:rPr>
              <a:t>this</a:t>
            </a:r>
            <a:r>
              <a:rPr lang="sl-SI" dirty="0" smtClean="0">
                <a:sym typeface="Wingdings" panose="05000000000000000000" pitchFamily="2" charset="2"/>
              </a:rPr>
              <a:t> </a:t>
            </a:r>
            <a:r>
              <a:rPr lang="sl-SI" dirty="0" err="1" smtClean="0">
                <a:sym typeface="Wingdings" panose="05000000000000000000" pitchFamily="2" charset="2"/>
              </a:rPr>
              <a:t>school</a:t>
            </a:r>
            <a:r>
              <a:rPr lang="sl-SI" dirty="0" smtClean="0">
                <a:sym typeface="Wingdings" panose="05000000000000000000" pitchFamily="2" charset="2"/>
              </a:rPr>
              <a:t> </a:t>
            </a:r>
            <a:r>
              <a:rPr lang="sl-SI" dirty="0" err="1" smtClean="0">
                <a:sym typeface="Wingdings" panose="05000000000000000000" pitchFamily="2" charset="2"/>
              </a:rPr>
              <a:t>for</a:t>
            </a:r>
            <a:r>
              <a:rPr lang="sl-SI" dirty="0" smtClean="0">
                <a:sym typeface="Wingdings" panose="05000000000000000000" pitchFamily="2" charset="2"/>
              </a:rPr>
              <a:t> </a:t>
            </a:r>
            <a:r>
              <a:rPr lang="sl-SI" dirty="0" err="1" smtClean="0">
                <a:sym typeface="Wingdings" panose="05000000000000000000" pitchFamily="2" charset="2"/>
              </a:rPr>
              <a:t>nine</a:t>
            </a:r>
            <a:r>
              <a:rPr lang="sl-SI" dirty="0" smtClean="0">
                <a:sym typeface="Wingdings" panose="05000000000000000000" pitchFamily="2" charset="2"/>
              </a:rPr>
              <a:t> </a:t>
            </a:r>
            <a:r>
              <a:rPr lang="sl-SI" dirty="0" err="1" smtClean="0">
                <a:sym typeface="Wingdings" panose="05000000000000000000" pitchFamily="2" charset="2"/>
              </a:rPr>
              <a:t>years</a:t>
            </a:r>
            <a:r>
              <a:rPr lang="sl-SI" dirty="0" smtClean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sz="2000" dirty="0" err="1" smtClean="0"/>
              <a:t>We</a:t>
            </a:r>
            <a:r>
              <a:rPr lang="sl-SI" sz="2000" dirty="0" smtClean="0"/>
              <a:t> </a:t>
            </a:r>
            <a:r>
              <a:rPr lang="sl-SI" sz="2000" dirty="0" err="1" smtClean="0"/>
              <a:t>use</a:t>
            </a:r>
            <a:r>
              <a:rPr lang="sl-SI" sz="2000" dirty="0" smtClean="0"/>
              <a:t> Past </a:t>
            </a:r>
            <a:r>
              <a:rPr lang="sl-SI" sz="2000" dirty="0" err="1" smtClean="0"/>
              <a:t>Simple</a:t>
            </a:r>
            <a:r>
              <a:rPr lang="sl-SI" sz="2000" dirty="0" smtClean="0"/>
              <a:t> </a:t>
            </a:r>
            <a:r>
              <a:rPr lang="sl-SI" sz="2000" dirty="0" err="1" smtClean="0"/>
              <a:t>when</a:t>
            </a:r>
            <a:r>
              <a:rPr lang="sl-SI" sz="2000" dirty="0" smtClean="0"/>
              <a:t>:</a:t>
            </a:r>
            <a:endParaRPr lang="en-US" sz="2000" dirty="0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sl-SI" sz="1500" dirty="0" err="1" smtClean="0"/>
              <a:t>we</a:t>
            </a:r>
            <a:r>
              <a:rPr lang="sl-SI" sz="1500" dirty="0" smtClean="0"/>
              <a:t> </a:t>
            </a:r>
            <a:r>
              <a:rPr lang="sl-SI" sz="1500" dirty="0" err="1" smtClean="0"/>
              <a:t>speak</a:t>
            </a:r>
            <a:r>
              <a:rPr lang="sl-SI" sz="1500" dirty="0" smtClean="0"/>
              <a:t> </a:t>
            </a:r>
            <a:r>
              <a:rPr lang="sl-SI" sz="1500" dirty="0" err="1" smtClean="0"/>
              <a:t>about</a:t>
            </a:r>
            <a:r>
              <a:rPr lang="sl-SI" sz="1500" dirty="0" smtClean="0"/>
              <a:t> </a:t>
            </a:r>
            <a:r>
              <a:rPr lang="sl-SI" sz="1500" dirty="0" err="1" smtClean="0"/>
              <a:t>an</a:t>
            </a:r>
            <a:r>
              <a:rPr lang="sl-SI" sz="1500" dirty="0" smtClean="0"/>
              <a:t> </a:t>
            </a:r>
            <a:r>
              <a:rPr lang="sl-SI" sz="1500" dirty="0" err="1" smtClean="0"/>
              <a:t>action</a:t>
            </a:r>
            <a:r>
              <a:rPr lang="sl-SI" sz="1500" dirty="0" smtClean="0"/>
              <a:t> in </a:t>
            </a:r>
            <a:r>
              <a:rPr lang="sl-SI" sz="1500" dirty="0" err="1" smtClean="0"/>
              <a:t>the</a:t>
            </a:r>
            <a:r>
              <a:rPr lang="sl-SI" sz="1500" dirty="0" smtClean="0"/>
              <a:t> past</a:t>
            </a:r>
          </a:p>
          <a:p>
            <a:r>
              <a:rPr lang="sl-SI" sz="1500" dirty="0" err="1" smtClean="0"/>
              <a:t>we</a:t>
            </a:r>
            <a:r>
              <a:rPr lang="sl-SI" sz="1500" dirty="0" smtClean="0"/>
              <a:t> know EXACTLY </a:t>
            </a:r>
            <a:r>
              <a:rPr lang="sl-SI" sz="1500" dirty="0" err="1" smtClean="0"/>
              <a:t>when</a:t>
            </a:r>
            <a:r>
              <a:rPr lang="sl-SI" sz="1500" dirty="0" smtClean="0"/>
              <a:t> </a:t>
            </a:r>
            <a:r>
              <a:rPr lang="sl-SI" sz="1500" dirty="0" err="1" smtClean="0"/>
              <a:t>something</a:t>
            </a:r>
            <a:r>
              <a:rPr lang="sl-SI" sz="1500" dirty="0" smtClean="0"/>
              <a:t> </a:t>
            </a:r>
            <a:r>
              <a:rPr lang="sl-SI" sz="1500" dirty="0" err="1" smtClean="0"/>
              <a:t>happened</a:t>
            </a:r>
            <a:r>
              <a:rPr lang="sl-SI" sz="1500" dirty="0" smtClean="0"/>
              <a:t>: </a:t>
            </a:r>
          </a:p>
          <a:p>
            <a:pPr marL="0" indent="0">
              <a:buNone/>
            </a:pPr>
            <a:r>
              <a:rPr lang="sl-SI" sz="1500" dirty="0" smtClean="0"/>
              <a:t>I </a:t>
            </a:r>
            <a:r>
              <a:rPr lang="sl-SI" sz="1500" b="1" u="sng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didn‘t</a:t>
            </a:r>
            <a:r>
              <a:rPr lang="sl-SI" sz="1500" b="1" u="sng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sl-SI" sz="1500" b="1" u="sng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see</a:t>
            </a:r>
            <a:r>
              <a:rPr lang="sl-SI" sz="1500" b="1" u="sng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sl-SI" sz="1500" dirty="0" err="1" smtClean="0"/>
              <a:t>Armin</a:t>
            </a:r>
            <a:r>
              <a:rPr lang="sl-SI" sz="1500" dirty="0" smtClean="0"/>
              <a:t> at </a:t>
            </a:r>
            <a:r>
              <a:rPr lang="sl-SI" sz="1500" dirty="0" err="1" smtClean="0"/>
              <a:t>the</a:t>
            </a:r>
            <a:r>
              <a:rPr lang="sl-SI" sz="1500" dirty="0" smtClean="0"/>
              <a:t> </a:t>
            </a:r>
            <a:r>
              <a:rPr lang="sl-SI" sz="1500" dirty="0" err="1" smtClean="0"/>
              <a:t>party</a:t>
            </a:r>
            <a:r>
              <a:rPr lang="sl-SI" sz="1500" dirty="0" smtClean="0"/>
              <a:t> </a:t>
            </a:r>
            <a:r>
              <a:rPr lang="sl-SI" sz="1500" b="1" u="sng" dirty="0" smtClean="0"/>
              <a:t>last </a:t>
            </a:r>
            <a:r>
              <a:rPr lang="sl-SI" sz="1500" b="1" u="sng" dirty="0" err="1" smtClean="0"/>
              <a:t>night</a:t>
            </a:r>
            <a:r>
              <a:rPr lang="sl-SI" sz="1500" dirty="0" smtClean="0"/>
              <a:t>. (vemo, da je bila zabava sinoči, a </a:t>
            </a:r>
            <a:r>
              <a:rPr lang="sl-SI" sz="1500" dirty="0" err="1" smtClean="0"/>
              <a:t>Armina</a:t>
            </a:r>
            <a:r>
              <a:rPr lang="sl-SI" sz="1500" dirty="0" smtClean="0"/>
              <a:t> tam ni bilo).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19198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PRESENT PERFECT + ADVERBS OF TIME </a:t>
            </a:r>
            <a:r>
              <a:rPr lang="sl-SI" sz="1800" dirty="0" smtClean="0"/>
              <a:t>(=časovni prislovi)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81192" y="2180496"/>
            <a:ext cx="3741426" cy="3887795"/>
          </a:xfrm>
        </p:spPr>
        <p:txBody>
          <a:bodyPr>
            <a:normAutofit fontScale="92500" lnSpcReduction="10000"/>
          </a:bodyPr>
          <a:lstStyle/>
          <a:p>
            <a:pPr marL="0" lvl="0" indent="0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endParaRPr lang="sl-SI" altLang="sl-SI" kern="0" dirty="0" smtClean="0">
              <a:solidFill>
                <a:srgbClr val="800080"/>
              </a:solidFill>
              <a:latin typeface="Arial Narrow" panose="020B0606020202030204" pitchFamily="34" charset="0"/>
            </a:endParaRPr>
          </a:p>
          <a:p>
            <a:pPr defTabSz="914400" fontAlgn="base">
              <a:lnSpc>
                <a:spcPct val="80000"/>
              </a:lnSpc>
              <a:spcAft>
                <a:spcPct val="0"/>
              </a:spcAft>
              <a:buClrTx/>
              <a:buSzTx/>
            </a:pPr>
            <a:r>
              <a:rPr lang="sl-SI" altLang="sl-SI" sz="2000" kern="0" dirty="0" smtClean="0">
                <a:solidFill>
                  <a:srgbClr val="800080"/>
                </a:solidFill>
              </a:rPr>
              <a:t>y</a:t>
            </a:r>
            <a:r>
              <a:rPr lang="en-GB" altLang="sl-SI" sz="2000" kern="0" dirty="0" smtClean="0">
                <a:solidFill>
                  <a:srgbClr val="800080"/>
                </a:solidFill>
              </a:rPr>
              <a:t>et</a:t>
            </a:r>
            <a:r>
              <a:rPr lang="sl-SI" altLang="sl-SI" sz="2000" kern="0" dirty="0" smtClean="0">
                <a:solidFill>
                  <a:srgbClr val="800080"/>
                </a:solidFill>
              </a:rPr>
              <a:t> </a:t>
            </a:r>
            <a:r>
              <a:rPr lang="sl-SI" altLang="sl-SI" sz="1500" kern="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(uporabimo le pri nikalnih in vprašalnih oblikah)</a:t>
            </a:r>
            <a:endParaRPr lang="sl-SI" altLang="sl-SI" sz="1500" kern="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defTabSz="914400" fontAlgn="base">
              <a:lnSpc>
                <a:spcPct val="80000"/>
              </a:lnSpc>
              <a:spcAft>
                <a:spcPct val="0"/>
              </a:spcAft>
              <a:buClrTx/>
              <a:buSzTx/>
            </a:pPr>
            <a:r>
              <a:rPr lang="sl-SI" altLang="sl-SI" sz="2000" kern="0" dirty="0" smtClean="0">
                <a:solidFill>
                  <a:srgbClr val="800080"/>
                </a:solidFill>
              </a:rPr>
              <a:t>a</a:t>
            </a:r>
            <a:r>
              <a:rPr lang="en-GB" altLang="sl-SI" sz="2000" kern="0" dirty="0" err="1" smtClean="0">
                <a:solidFill>
                  <a:srgbClr val="800080"/>
                </a:solidFill>
              </a:rPr>
              <a:t>lready</a:t>
            </a:r>
            <a:endParaRPr lang="sl-SI" altLang="sl-SI" sz="2000" kern="0" dirty="0" smtClean="0">
              <a:solidFill>
                <a:srgbClr val="800080"/>
              </a:solidFill>
            </a:endParaRPr>
          </a:p>
          <a:p>
            <a:pPr defTabSz="914400" fontAlgn="base">
              <a:lnSpc>
                <a:spcPct val="80000"/>
              </a:lnSpc>
              <a:spcAft>
                <a:spcPct val="0"/>
              </a:spcAft>
              <a:buClrTx/>
              <a:buSzTx/>
            </a:pPr>
            <a:r>
              <a:rPr lang="sl-SI" altLang="sl-SI" sz="2000" kern="0" dirty="0" smtClean="0">
                <a:solidFill>
                  <a:srgbClr val="800080"/>
                </a:solidFill>
              </a:rPr>
              <a:t>j</a:t>
            </a:r>
            <a:r>
              <a:rPr lang="en-GB" altLang="sl-SI" sz="2000" kern="0" dirty="0" err="1" smtClean="0">
                <a:solidFill>
                  <a:srgbClr val="800080"/>
                </a:solidFill>
              </a:rPr>
              <a:t>ust</a:t>
            </a:r>
            <a:endParaRPr lang="sl-SI" altLang="sl-SI" sz="2000" kern="0" dirty="0" smtClean="0">
              <a:solidFill>
                <a:srgbClr val="800080"/>
              </a:solidFill>
            </a:endParaRPr>
          </a:p>
          <a:p>
            <a:pPr defTabSz="914400" fontAlgn="base">
              <a:lnSpc>
                <a:spcPct val="80000"/>
              </a:lnSpc>
              <a:spcAft>
                <a:spcPct val="0"/>
              </a:spcAft>
              <a:buClrTx/>
              <a:buSzTx/>
            </a:pPr>
            <a:r>
              <a:rPr lang="sl-SI" altLang="sl-SI" sz="2000" kern="0" dirty="0" smtClean="0">
                <a:solidFill>
                  <a:srgbClr val="800080"/>
                </a:solidFill>
              </a:rPr>
              <a:t>e</a:t>
            </a:r>
            <a:r>
              <a:rPr lang="en-GB" altLang="sl-SI" sz="2000" kern="0" dirty="0" err="1">
                <a:solidFill>
                  <a:srgbClr val="800080"/>
                </a:solidFill>
              </a:rPr>
              <a:t>ver</a:t>
            </a:r>
            <a:r>
              <a:rPr lang="sl-SI" altLang="sl-SI" sz="2000" kern="0" dirty="0">
                <a:solidFill>
                  <a:srgbClr val="800080"/>
                </a:solidFill>
              </a:rPr>
              <a:t> / n</a:t>
            </a:r>
            <a:r>
              <a:rPr lang="en-GB" altLang="sl-SI" sz="2000" kern="0" dirty="0" smtClean="0">
                <a:solidFill>
                  <a:srgbClr val="800080"/>
                </a:solidFill>
              </a:rPr>
              <a:t>ever</a:t>
            </a:r>
            <a:endParaRPr lang="sl-SI" altLang="sl-SI" sz="2000" kern="0" dirty="0" smtClean="0">
              <a:solidFill>
                <a:srgbClr val="800080"/>
              </a:solidFill>
            </a:endParaRPr>
          </a:p>
          <a:p>
            <a:pPr defTabSz="914400" fontAlgn="base">
              <a:lnSpc>
                <a:spcPct val="80000"/>
              </a:lnSpc>
              <a:spcAft>
                <a:spcPct val="0"/>
              </a:spcAft>
              <a:buClrTx/>
              <a:buSzTx/>
            </a:pPr>
            <a:r>
              <a:rPr lang="sl-SI" altLang="sl-SI" sz="2000" kern="0" dirty="0" err="1" smtClean="0">
                <a:solidFill>
                  <a:srgbClr val="800080"/>
                </a:solidFill>
              </a:rPr>
              <a:t>before</a:t>
            </a:r>
            <a:endParaRPr lang="sl-SI" altLang="sl-SI" sz="2000" kern="0" dirty="0" smtClean="0">
              <a:solidFill>
                <a:srgbClr val="800080"/>
              </a:solidFill>
            </a:endParaRPr>
          </a:p>
          <a:p>
            <a:pPr defTabSz="914400" fontAlgn="base">
              <a:lnSpc>
                <a:spcPct val="80000"/>
              </a:lnSpc>
              <a:spcAft>
                <a:spcPct val="0"/>
              </a:spcAft>
              <a:buClrTx/>
              <a:buSzTx/>
            </a:pPr>
            <a:r>
              <a:rPr lang="sl-SI" altLang="sl-SI" sz="2000" kern="0" dirty="0" smtClean="0">
                <a:solidFill>
                  <a:srgbClr val="800080"/>
                </a:solidFill>
              </a:rPr>
              <a:t>so far</a:t>
            </a:r>
          </a:p>
          <a:p>
            <a:pPr defTabSz="914400" fontAlgn="base">
              <a:lnSpc>
                <a:spcPct val="80000"/>
              </a:lnSpc>
              <a:spcAft>
                <a:spcPct val="0"/>
              </a:spcAft>
              <a:buClrTx/>
              <a:buSzTx/>
            </a:pPr>
            <a:r>
              <a:rPr lang="sl-SI" altLang="sl-SI" sz="2000" kern="0" dirty="0" err="1">
                <a:solidFill>
                  <a:srgbClr val="800080"/>
                </a:solidFill>
              </a:rPr>
              <a:t>r</a:t>
            </a:r>
            <a:r>
              <a:rPr lang="sl-SI" altLang="sl-SI" sz="2000" kern="0" dirty="0" err="1" smtClean="0">
                <a:solidFill>
                  <a:srgbClr val="800080"/>
                </a:solidFill>
              </a:rPr>
              <a:t>ecently</a:t>
            </a:r>
            <a:endParaRPr lang="sl-SI" altLang="sl-SI" sz="2000" kern="0" dirty="0" smtClean="0">
              <a:solidFill>
                <a:srgbClr val="800080"/>
              </a:solidFill>
            </a:endParaRPr>
          </a:p>
          <a:p>
            <a:pPr defTabSz="914400" fontAlgn="base">
              <a:lnSpc>
                <a:spcPct val="80000"/>
              </a:lnSpc>
              <a:spcAft>
                <a:spcPct val="0"/>
              </a:spcAft>
              <a:buClrTx/>
              <a:buSzTx/>
            </a:pPr>
            <a:r>
              <a:rPr lang="sl-SI" altLang="sl-SI" sz="2000" b="1" kern="0" dirty="0" smtClean="0">
                <a:solidFill>
                  <a:srgbClr val="800080"/>
                </a:solidFill>
              </a:rPr>
              <a:t>SINCE </a:t>
            </a:r>
          </a:p>
          <a:p>
            <a:pPr defTabSz="914400" fontAlgn="base">
              <a:lnSpc>
                <a:spcPct val="80000"/>
              </a:lnSpc>
              <a:spcAft>
                <a:spcPct val="0"/>
              </a:spcAft>
              <a:buClrTx/>
              <a:buSzTx/>
            </a:pPr>
            <a:r>
              <a:rPr lang="sl-SI" altLang="sl-SI" sz="2000" b="1" kern="0" dirty="0" smtClean="0">
                <a:solidFill>
                  <a:srgbClr val="800080"/>
                </a:solidFill>
              </a:rPr>
              <a:t>FOR</a:t>
            </a:r>
            <a:endParaRPr lang="en-GB" altLang="sl-SI" sz="2000" b="1" kern="0" dirty="0" smtClean="0">
              <a:solidFill>
                <a:srgbClr val="800080"/>
              </a:solidFill>
            </a:endParaRP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*Prepiši le podnaslov in vijolične točke, primerov na desni pa ni treba.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788" y="5008205"/>
            <a:ext cx="2591025" cy="1725318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4997971" y="2087463"/>
            <a:ext cx="402128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</a:t>
            </a:r>
            <a:r>
              <a:rPr lang="sl-SI" sz="1600" dirty="0" smtClean="0"/>
              <a:t> </a:t>
            </a:r>
            <a:r>
              <a:rPr lang="sl-SI" sz="1600" dirty="0" err="1" smtClean="0"/>
              <a:t>haven‘t</a:t>
            </a:r>
            <a:r>
              <a:rPr lang="sl-SI" sz="1600" dirty="0" smtClean="0"/>
              <a:t> done </a:t>
            </a:r>
            <a:r>
              <a:rPr lang="sl-SI" sz="1600" dirty="0" err="1" smtClean="0"/>
              <a:t>my</a:t>
            </a:r>
            <a:r>
              <a:rPr lang="sl-SI" sz="1600" dirty="0" smtClean="0"/>
              <a:t> </a:t>
            </a:r>
            <a:r>
              <a:rPr lang="sl-SI" sz="1600" dirty="0" err="1" smtClean="0"/>
              <a:t>homework</a:t>
            </a:r>
            <a:r>
              <a:rPr lang="sl-SI" sz="1600" dirty="0" smtClean="0"/>
              <a:t> YET.</a:t>
            </a:r>
          </a:p>
          <a:p>
            <a:r>
              <a:rPr lang="sl-SI" sz="1600" dirty="0" smtClean="0"/>
              <a:t>Mojca </a:t>
            </a:r>
            <a:r>
              <a:rPr lang="sl-SI" sz="1600" dirty="0" err="1" smtClean="0"/>
              <a:t>has</a:t>
            </a:r>
            <a:r>
              <a:rPr lang="sl-SI" sz="1600" dirty="0" smtClean="0"/>
              <a:t> ALREADY </a:t>
            </a:r>
            <a:r>
              <a:rPr lang="sl-SI" sz="1600" dirty="0" err="1" smtClean="0"/>
              <a:t>sent</a:t>
            </a:r>
            <a:r>
              <a:rPr lang="sl-SI" sz="1600" dirty="0" smtClean="0"/>
              <a:t> </a:t>
            </a:r>
            <a:r>
              <a:rPr lang="sl-SI" sz="1600" dirty="0" err="1" smtClean="0"/>
              <a:t>her</a:t>
            </a:r>
            <a:r>
              <a:rPr lang="sl-SI" sz="1600" dirty="0" smtClean="0"/>
              <a:t> </a:t>
            </a:r>
            <a:r>
              <a:rPr lang="sl-SI" sz="1600" dirty="0" err="1" smtClean="0"/>
              <a:t>homework</a:t>
            </a:r>
            <a:r>
              <a:rPr lang="sl-SI" sz="1600" dirty="0" smtClean="0"/>
              <a:t> to </a:t>
            </a:r>
            <a:r>
              <a:rPr lang="sl-SI" sz="1600" dirty="0" err="1" smtClean="0"/>
              <a:t>her</a:t>
            </a:r>
            <a:r>
              <a:rPr lang="sl-SI" sz="1600" dirty="0" smtClean="0"/>
              <a:t> </a:t>
            </a:r>
            <a:r>
              <a:rPr lang="sl-SI" sz="1600" dirty="0" err="1" smtClean="0"/>
              <a:t>teacher</a:t>
            </a:r>
            <a:r>
              <a:rPr lang="sl-SI" sz="1600" dirty="0" smtClean="0"/>
              <a:t>.</a:t>
            </a:r>
          </a:p>
          <a:p>
            <a:r>
              <a:rPr lang="sl-SI" sz="1600" dirty="0" smtClean="0"/>
              <a:t>I </a:t>
            </a:r>
            <a:r>
              <a:rPr lang="sl-SI" sz="1600" dirty="0" err="1" smtClean="0"/>
              <a:t>have</a:t>
            </a:r>
            <a:r>
              <a:rPr lang="sl-SI" sz="1600" dirty="0" smtClean="0"/>
              <a:t> JUST </a:t>
            </a:r>
            <a:r>
              <a:rPr lang="sl-SI" sz="1600" dirty="0" err="1" smtClean="0"/>
              <a:t>talked</a:t>
            </a:r>
            <a:r>
              <a:rPr lang="sl-SI" sz="1600" dirty="0" smtClean="0"/>
              <a:t> to </a:t>
            </a:r>
            <a:r>
              <a:rPr lang="sl-SI" sz="1600" dirty="0" err="1" smtClean="0"/>
              <a:t>my</a:t>
            </a:r>
            <a:r>
              <a:rPr lang="sl-SI" sz="1600" dirty="0" smtClean="0"/>
              <a:t> </a:t>
            </a:r>
            <a:r>
              <a:rPr lang="sl-SI" sz="1600" dirty="0" err="1" smtClean="0"/>
              <a:t>mom</a:t>
            </a:r>
            <a:r>
              <a:rPr lang="sl-SI" sz="1600" dirty="0" smtClean="0"/>
              <a:t>.</a:t>
            </a:r>
          </a:p>
          <a:p>
            <a:r>
              <a:rPr lang="sl-SI" sz="1600" dirty="0" smtClean="0"/>
              <a:t>I </a:t>
            </a:r>
            <a:r>
              <a:rPr lang="sl-SI" sz="1600" dirty="0" err="1" smtClean="0"/>
              <a:t>have</a:t>
            </a:r>
            <a:r>
              <a:rPr lang="sl-SI" sz="1600" dirty="0" smtClean="0"/>
              <a:t> NEVER </a:t>
            </a:r>
            <a:r>
              <a:rPr lang="sl-SI" sz="1600" dirty="0" err="1" smtClean="0"/>
              <a:t>taken</a:t>
            </a:r>
            <a:r>
              <a:rPr lang="sl-SI" sz="1600" dirty="0" smtClean="0"/>
              <a:t> medicine.</a:t>
            </a:r>
          </a:p>
          <a:p>
            <a:r>
              <a:rPr lang="sl-SI" sz="1600" dirty="0" smtClean="0"/>
              <a:t>I </a:t>
            </a:r>
            <a:r>
              <a:rPr lang="sl-SI" sz="1600" dirty="0" err="1" smtClean="0"/>
              <a:t>haven‘t</a:t>
            </a:r>
            <a:r>
              <a:rPr lang="sl-SI" sz="1600" dirty="0" smtClean="0"/>
              <a:t> met </a:t>
            </a:r>
            <a:r>
              <a:rPr lang="sl-SI" sz="1600" dirty="0" err="1" smtClean="0"/>
              <a:t>you</a:t>
            </a:r>
            <a:r>
              <a:rPr lang="sl-SI" sz="1600" dirty="0" smtClean="0"/>
              <a:t> BEFORE.</a:t>
            </a:r>
          </a:p>
          <a:p>
            <a:r>
              <a:rPr lang="sl-SI" sz="1600" dirty="0" smtClean="0"/>
              <a:t>I </a:t>
            </a:r>
            <a:r>
              <a:rPr lang="sl-SI" sz="1600" dirty="0" err="1" smtClean="0"/>
              <a:t>have</a:t>
            </a:r>
            <a:r>
              <a:rPr lang="sl-SI" sz="1600" dirty="0" smtClean="0"/>
              <a:t> </a:t>
            </a:r>
            <a:r>
              <a:rPr lang="sl-SI" sz="1600" dirty="0" err="1" smtClean="0"/>
              <a:t>read</a:t>
            </a:r>
            <a:r>
              <a:rPr lang="sl-SI" sz="1600" dirty="0" smtClean="0"/>
              <a:t> Harry Potter ten </a:t>
            </a:r>
            <a:r>
              <a:rPr lang="sl-SI" sz="1600" dirty="0" err="1" smtClean="0"/>
              <a:t>times</a:t>
            </a:r>
            <a:r>
              <a:rPr lang="sl-SI" sz="1600" dirty="0" smtClean="0"/>
              <a:t> SO FAR.</a:t>
            </a:r>
          </a:p>
          <a:p>
            <a:r>
              <a:rPr lang="sl-SI" sz="1600" dirty="0" smtClean="0"/>
              <a:t>I </a:t>
            </a:r>
            <a:r>
              <a:rPr lang="sl-SI" sz="1600" dirty="0" err="1" smtClean="0"/>
              <a:t>haven‘t</a:t>
            </a:r>
            <a:r>
              <a:rPr lang="sl-SI" sz="1600" dirty="0" smtClean="0"/>
              <a:t> </a:t>
            </a:r>
            <a:r>
              <a:rPr lang="sl-SI" sz="1600" dirty="0" err="1" smtClean="0"/>
              <a:t>seen</a:t>
            </a:r>
            <a:r>
              <a:rPr lang="sl-SI" sz="1600" dirty="0" smtClean="0"/>
              <a:t> Peter RECENTLY / TODAY</a:t>
            </a:r>
            <a:r>
              <a:rPr lang="en-US" sz="1600" dirty="0" smtClean="0"/>
              <a:t>.</a:t>
            </a:r>
            <a:endParaRPr lang="en-US" sz="1600" dirty="0"/>
          </a:p>
          <a:p>
            <a:r>
              <a:rPr lang="en-US" sz="1600" dirty="0"/>
              <a:t>I haven‘t seen him SINCE last week.</a:t>
            </a:r>
          </a:p>
          <a:p>
            <a:r>
              <a:rPr lang="en-US" sz="1600" dirty="0"/>
              <a:t>I haven‘t seen him FOR six days.</a:t>
            </a:r>
          </a:p>
          <a:p>
            <a:r>
              <a:rPr lang="en-US" sz="1600" dirty="0"/>
              <a:t>I haven‘t seen him FOR AGES.</a:t>
            </a:r>
          </a:p>
          <a:p>
            <a:endParaRPr lang="sl-SI" sz="1600" dirty="0" smtClean="0"/>
          </a:p>
          <a:p>
            <a:r>
              <a:rPr lang="en-US" sz="1600" dirty="0" smtClean="0"/>
              <a:t>BUT</a:t>
            </a:r>
            <a:r>
              <a:rPr lang="en-US" sz="1600" dirty="0"/>
              <a:t>:</a:t>
            </a:r>
          </a:p>
          <a:p>
            <a:r>
              <a:rPr lang="en-US" sz="1600" dirty="0"/>
              <a:t>I </a:t>
            </a:r>
            <a:r>
              <a:rPr lang="en-US" sz="1600" b="1" u="sng" dirty="0"/>
              <a:t>didn‘t see </a:t>
            </a:r>
            <a:r>
              <a:rPr lang="en-US" sz="1600" dirty="0"/>
              <a:t>Peter at school </a:t>
            </a:r>
            <a:r>
              <a:rPr lang="en-US" sz="1600" b="1" u="sng" dirty="0"/>
              <a:t>last week</a:t>
            </a:r>
            <a:r>
              <a:rPr lang="en-US" sz="1600" dirty="0"/>
              <a:t>.</a:t>
            </a:r>
          </a:p>
          <a:p>
            <a:r>
              <a:rPr lang="en-US" sz="1600" dirty="0"/>
              <a:t>I </a:t>
            </a:r>
            <a:r>
              <a:rPr lang="en-US" sz="1600" b="1" u="sng" dirty="0"/>
              <a:t>saw</a:t>
            </a:r>
            <a:r>
              <a:rPr lang="en-US" sz="1600" dirty="0"/>
              <a:t> him when we were at John‘s party</a:t>
            </a:r>
            <a:r>
              <a:rPr lang="en-US" sz="1600" dirty="0" smtClean="0"/>
              <a:t>.</a:t>
            </a:r>
            <a:r>
              <a:rPr lang="sl-SI" sz="1600" dirty="0" smtClean="0"/>
              <a:t> (VEMO TOČNO KDAJ, zato uporabimo PAST SIMPLE)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896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‘‘SINCE‘‘ </a:t>
            </a:r>
            <a:r>
              <a:rPr lang="sl-SI" dirty="0" err="1"/>
              <a:t>and</a:t>
            </a:r>
            <a:r>
              <a:rPr lang="sl-SI" dirty="0"/>
              <a:t> ‘‘FOR‘‘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81193" y="2180496"/>
            <a:ext cx="4998726" cy="3678303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S pomočjo teh dveh prislovov odgovarjamo na vprašanje HOW LONG…?</a:t>
            </a:r>
          </a:p>
          <a:p>
            <a:r>
              <a:rPr lang="sl-SI" dirty="0" smtClean="0"/>
              <a:t>Razmisli, kako bi lahko odgovorili na vprašanje: </a:t>
            </a:r>
          </a:p>
          <a:p>
            <a:pPr marL="0" indent="0">
              <a:buNone/>
            </a:pPr>
            <a:r>
              <a:rPr lang="sl-SI" b="1" dirty="0" smtClean="0">
                <a:solidFill>
                  <a:srgbClr val="FF0000"/>
                </a:solidFill>
              </a:rPr>
              <a:t>HOW </a:t>
            </a:r>
            <a:r>
              <a:rPr lang="sl-SI" b="1" dirty="0">
                <a:solidFill>
                  <a:srgbClr val="FF0000"/>
                </a:solidFill>
              </a:rPr>
              <a:t>LONG </a:t>
            </a:r>
            <a:r>
              <a:rPr lang="sl-SI" dirty="0" err="1"/>
              <a:t>have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been</a:t>
            </a:r>
            <a:r>
              <a:rPr lang="sl-SI" dirty="0"/>
              <a:t> at </a:t>
            </a:r>
            <a:r>
              <a:rPr lang="sl-SI" dirty="0" err="1"/>
              <a:t>this</a:t>
            </a:r>
            <a:r>
              <a:rPr lang="sl-SI" dirty="0"/>
              <a:t> </a:t>
            </a:r>
            <a:r>
              <a:rPr lang="sl-SI" dirty="0" err="1"/>
              <a:t>school</a:t>
            </a:r>
            <a:r>
              <a:rPr lang="sl-SI" dirty="0"/>
              <a:t>?</a:t>
            </a:r>
          </a:p>
          <a:p>
            <a:pPr>
              <a:buFontTx/>
              <a:buChar char="-"/>
            </a:pPr>
            <a:r>
              <a:rPr lang="sl-SI" dirty="0" smtClean="0"/>
              <a:t>I </a:t>
            </a:r>
            <a:r>
              <a:rPr lang="sl-SI" dirty="0" err="1"/>
              <a:t>have</a:t>
            </a:r>
            <a:r>
              <a:rPr lang="sl-SI" dirty="0"/>
              <a:t> </a:t>
            </a:r>
            <a:r>
              <a:rPr lang="sl-SI" dirty="0" err="1"/>
              <a:t>been</a:t>
            </a:r>
            <a:r>
              <a:rPr lang="sl-SI" dirty="0"/>
              <a:t> at </a:t>
            </a:r>
            <a:r>
              <a:rPr lang="sl-SI" dirty="0" err="1"/>
              <a:t>this</a:t>
            </a:r>
            <a:r>
              <a:rPr lang="sl-SI" dirty="0"/>
              <a:t> </a:t>
            </a:r>
            <a:r>
              <a:rPr lang="sl-SI" dirty="0" err="1"/>
              <a:t>school</a:t>
            </a:r>
            <a:r>
              <a:rPr lang="sl-SI" dirty="0"/>
              <a:t> _______ 2002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r>
              <a:rPr lang="sl-SI" dirty="0" smtClean="0"/>
              <a:t>REŠITEV:</a:t>
            </a:r>
            <a:endParaRPr lang="sl-SI" dirty="0"/>
          </a:p>
          <a:p>
            <a:pPr marL="0" indent="0">
              <a:buNone/>
            </a:pPr>
            <a:r>
              <a:rPr lang="sl-SI" dirty="0" smtClean="0"/>
              <a:t>- I </a:t>
            </a:r>
            <a:r>
              <a:rPr lang="sl-SI" dirty="0" err="1"/>
              <a:t>have</a:t>
            </a:r>
            <a:r>
              <a:rPr lang="sl-SI" dirty="0"/>
              <a:t> </a:t>
            </a:r>
            <a:r>
              <a:rPr lang="sl-SI" dirty="0" err="1"/>
              <a:t>been</a:t>
            </a:r>
            <a:r>
              <a:rPr lang="sl-SI" dirty="0"/>
              <a:t> at </a:t>
            </a:r>
            <a:r>
              <a:rPr lang="sl-SI" dirty="0" err="1"/>
              <a:t>this</a:t>
            </a:r>
            <a:r>
              <a:rPr lang="sl-SI" dirty="0"/>
              <a:t> </a:t>
            </a:r>
            <a:r>
              <a:rPr lang="sl-SI" dirty="0" err="1"/>
              <a:t>school</a:t>
            </a:r>
            <a:r>
              <a:rPr lang="sl-SI" dirty="0"/>
              <a:t> </a:t>
            </a:r>
            <a:r>
              <a:rPr lang="sl-SI" b="1" dirty="0">
                <a:solidFill>
                  <a:srgbClr val="FF0000"/>
                </a:solidFill>
              </a:rPr>
              <a:t>SINCE</a:t>
            </a:r>
            <a:r>
              <a:rPr lang="sl-SI" dirty="0"/>
              <a:t> </a:t>
            </a:r>
            <a:r>
              <a:rPr lang="sl-SI" dirty="0">
                <a:solidFill>
                  <a:srgbClr val="FF0000"/>
                </a:solidFill>
              </a:rPr>
              <a:t>2002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 smtClean="0"/>
              <a:t>- </a:t>
            </a:r>
            <a:r>
              <a:rPr lang="sl-SI" dirty="0" err="1" smtClean="0"/>
              <a:t>That</a:t>
            </a:r>
            <a:r>
              <a:rPr lang="sl-SI" dirty="0" smtClean="0"/>
              <a:t> </a:t>
            </a:r>
            <a:r>
              <a:rPr lang="sl-SI" dirty="0"/>
              <a:t>is 8 </a:t>
            </a:r>
            <a:r>
              <a:rPr lang="sl-SI" dirty="0" err="1"/>
              <a:t>years</a:t>
            </a:r>
            <a:r>
              <a:rPr lang="sl-SI" dirty="0"/>
              <a:t>!</a:t>
            </a:r>
          </a:p>
          <a:p>
            <a:pPr marL="0" indent="0">
              <a:buNone/>
            </a:pPr>
            <a:r>
              <a:rPr lang="sl-SI" dirty="0" smtClean="0"/>
              <a:t>- </a:t>
            </a:r>
            <a:r>
              <a:rPr lang="sl-SI" dirty="0" err="1" smtClean="0"/>
              <a:t>Yes</a:t>
            </a:r>
            <a:r>
              <a:rPr lang="sl-SI" dirty="0"/>
              <a:t>, I </a:t>
            </a:r>
            <a:r>
              <a:rPr lang="sl-SI" dirty="0" err="1"/>
              <a:t>have</a:t>
            </a:r>
            <a:r>
              <a:rPr lang="sl-SI" dirty="0"/>
              <a:t> </a:t>
            </a:r>
            <a:r>
              <a:rPr lang="sl-SI" dirty="0" err="1"/>
              <a:t>been</a:t>
            </a:r>
            <a:r>
              <a:rPr lang="sl-SI" dirty="0"/>
              <a:t> at </a:t>
            </a:r>
            <a:r>
              <a:rPr lang="sl-SI" dirty="0" err="1"/>
              <a:t>this</a:t>
            </a:r>
            <a:r>
              <a:rPr lang="sl-SI" dirty="0"/>
              <a:t> </a:t>
            </a:r>
            <a:r>
              <a:rPr lang="sl-SI" dirty="0" err="1"/>
              <a:t>school</a:t>
            </a:r>
            <a:r>
              <a:rPr lang="sl-SI" dirty="0"/>
              <a:t> </a:t>
            </a:r>
            <a:r>
              <a:rPr lang="sl-SI" b="1" dirty="0" smtClean="0">
                <a:solidFill>
                  <a:srgbClr val="FF0000"/>
                </a:solidFill>
              </a:rPr>
              <a:t>FOR</a:t>
            </a:r>
            <a:r>
              <a:rPr lang="sl-SI" dirty="0"/>
              <a:t> </a:t>
            </a:r>
            <a:r>
              <a:rPr lang="sl-SI" dirty="0" err="1" smtClean="0">
                <a:solidFill>
                  <a:srgbClr val="FF0000"/>
                </a:solidFill>
              </a:rPr>
              <a:t>eight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years</a:t>
            </a:r>
            <a:r>
              <a:rPr lang="sl-SI" dirty="0" smtClean="0">
                <a:solidFill>
                  <a:srgbClr val="FF0000"/>
                </a:solidFill>
              </a:rPr>
              <a:t>.</a:t>
            </a:r>
            <a:endParaRPr lang="en-US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6172200" y="2665430"/>
            <a:ext cx="527858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700" b="1" dirty="0"/>
              <a:t>Try to </a:t>
            </a:r>
            <a:r>
              <a:rPr lang="sl-SI" sz="1700" b="1" dirty="0" err="1"/>
              <a:t>answer</a:t>
            </a:r>
            <a:r>
              <a:rPr lang="sl-SI" sz="1700" b="1" dirty="0"/>
              <a:t> some </a:t>
            </a:r>
            <a:r>
              <a:rPr lang="sl-SI" sz="1700" b="1" dirty="0" err="1"/>
              <a:t>of</a:t>
            </a:r>
            <a:r>
              <a:rPr lang="sl-SI" sz="1700" b="1" dirty="0"/>
              <a:t> </a:t>
            </a:r>
            <a:r>
              <a:rPr lang="sl-SI" sz="1700" b="1" dirty="0" err="1"/>
              <a:t>the</a:t>
            </a:r>
            <a:r>
              <a:rPr lang="sl-SI" sz="1700" b="1" dirty="0"/>
              <a:t> </a:t>
            </a:r>
            <a:r>
              <a:rPr lang="sl-SI" sz="1700" b="1" dirty="0" err="1"/>
              <a:t>questions</a:t>
            </a:r>
            <a:r>
              <a:rPr lang="sl-SI" sz="1700" b="1" dirty="0"/>
              <a:t> </a:t>
            </a:r>
            <a:r>
              <a:rPr lang="sl-SI" sz="1700" b="1" dirty="0" err="1"/>
              <a:t>below</a:t>
            </a:r>
            <a:r>
              <a:rPr lang="sl-SI" sz="1700" b="1" dirty="0"/>
              <a:t>:</a:t>
            </a:r>
          </a:p>
          <a:p>
            <a:r>
              <a:rPr lang="sl-SI" sz="1700" dirty="0">
                <a:solidFill>
                  <a:srgbClr val="FF0000"/>
                </a:solidFill>
              </a:rPr>
              <a:t>How </a:t>
            </a:r>
            <a:r>
              <a:rPr lang="sl-SI" sz="1700" dirty="0" err="1">
                <a:solidFill>
                  <a:srgbClr val="FF0000"/>
                </a:solidFill>
              </a:rPr>
              <a:t>long</a:t>
            </a:r>
            <a:r>
              <a:rPr lang="sl-SI" sz="1700" dirty="0">
                <a:solidFill>
                  <a:srgbClr val="FF0000"/>
                </a:solidFill>
              </a:rPr>
              <a:t> </a:t>
            </a:r>
            <a:r>
              <a:rPr lang="sl-SI" sz="1700" dirty="0" err="1">
                <a:solidFill>
                  <a:srgbClr val="FF0000"/>
                </a:solidFill>
              </a:rPr>
              <a:t>have</a:t>
            </a:r>
            <a:r>
              <a:rPr lang="sl-SI" sz="1700" dirty="0">
                <a:solidFill>
                  <a:srgbClr val="FF0000"/>
                </a:solidFill>
              </a:rPr>
              <a:t> </a:t>
            </a:r>
            <a:r>
              <a:rPr lang="sl-SI" sz="1700" dirty="0" err="1">
                <a:solidFill>
                  <a:srgbClr val="FF0000"/>
                </a:solidFill>
              </a:rPr>
              <a:t>you</a:t>
            </a:r>
            <a:r>
              <a:rPr lang="sl-SI" sz="1700" dirty="0">
                <a:solidFill>
                  <a:srgbClr val="FF0000"/>
                </a:solidFill>
              </a:rPr>
              <a:t> </a:t>
            </a:r>
            <a:r>
              <a:rPr lang="sl-SI" sz="1700" dirty="0" err="1">
                <a:solidFill>
                  <a:srgbClr val="FF0000"/>
                </a:solidFill>
              </a:rPr>
              <a:t>had</a:t>
            </a:r>
            <a:r>
              <a:rPr lang="sl-SI" sz="1700" dirty="0">
                <a:solidFill>
                  <a:srgbClr val="FF0000"/>
                </a:solidFill>
              </a:rPr>
              <a:t> </a:t>
            </a:r>
            <a:r>
              <a:rPr lang="sl-SI" sz="1700" dirty="0" err="1">
                <a:solidFill>
                  <a:srgbClr val="FF0000"/>
                </a:solidFill>
              </a:rPr>
              <a:t>English</a:t>
            </a:r>
            <a:r>
              <a:rPr lang="sl-SI" sz="1700" dirty="0">
                <a:solidFill>
                  <a:srgbClr val="FF0000"/>
                </a:solidFill>
              </a:rPr>
              <a:t>?</a:t>
            </a:r>
          </a:p>
          <a:p>
            <a:r>
              <a:rPr lang="sl-SI" sz="1700" dirty="0"/>
              <a:t> </a:t>
            </a:r>
            <a:r>
              <a:rPr lang="sl-SI" sz="1700" dirty="0" err="1"/>
              <a:t>I‘ve</a:t>
            </a:r>
            <a:r>
              <a:rPr lang="sl-SI" sz="1700" dirty="0"/>
              <a:t> </a:t>
            </a:r>
            <a:r>
              <a:rPr lang="sl-SI" sz="1700" dirty="0" err="1"/>
              <a:t>had</a:t>
            </a:r>
            <a:r>
              <a:rPr lang="sl-SI" sz="1700" dirty="0"/>
              <a:t> it </a:t>
            </a:r>
            <a:r>
              <a:rPr lang="sl-SI" sz="1700" b="1" dirty="0" err="1"/>
              <a:t>for</a:t>
            </a:r>
            <a:r>
              <a:rPr lang="sl-SI" sz="1700" dirty="0"/>
              <a:t> </a:t>
            </a:r>
            <a:r>
              <a:rPr lang="sl-SI" sz="1700" dirty="0" err="1"/>
              <a:t>five</a:t>
            </a:r>
            <a:r>
              <a:rPr lang="sl-SI" sz="1700" dirty="0"/>
              <a:t> </a:t>
            </a:r>
            <a:r>
              <a:rPr lang="sl-SI" sz="1700" dirty="0" err="1"/>
              <a:t>years</a:t>
            </a:r>
            <a:r>
              <a:rPr lang="sl-SI" sz="1700" dirty="0"/>
              <a:t>.</a:t>
            </a:r>
          </a:p>
          <a:p>
            <a:r>
              <a:rPr lang="sl-SI" sz="1700" dirty="0" err="1">
                <a:solidFill>
                  <a:srgbClr val="FF0000"/>
                </a:solidFill>
              </a:rPr>
              <a:t>Can</a:t>
            </a:r>
            <a:r>
              <a:rPr lang="sl-SI" sz="1700" dirty="0">
                <a:solidFill>
                  <a:srgbClr val="FF0000"/>
                </a:solidFill>
              </a:rPr>
              <a:t> </a:t>
            </a:r>
            <a:r>
              <a:rPr lang="sl-SI" sz="1700" dirty="0" err="1">
                <a:solidFill>
                  <a:srgbClr val="FF0000"/>
                </a:solidFill>
              </a:rPr>
              <a:t>you</a:t>
            </a:r>
            <a:r>
              <a:rPr lang="sl-SI" sz="1700" dirty="0">
                <a:solidFill>
                  <a:srgbClr val="FF0000"/>
                </a:solidFill>
              </a:rPr>
              <a:t> </a:t>
            </a:r>
            <a:r>
              <a:rPr lang="sl-SI" sz="1700" dirty="0" err="1">
                <a:solidFill>
                  <a:srgbClr val="FF0000"/>
                </a:solidFill>
              </a:rPr>
              <a:t>explain</a:t>
            </a:r>
            <a:r>
              <a:rPr lang="sl-SI" sz="1700" dirty="0">
                <a:solidFill>
                  <a:srgbClr val="FF0000"/>
                </a:solidFill>
              </a:rPr>
              <a:t> </a:t>
            </a:r>
            <a:r>
              <a:rPr lang="sl-SI" sz="1700" dirty="0" err="1">
                <a:solidFill>
                  <a:srgbClr val="FF0000"/>
                </a:solidFill>
              </a:rPr>
              <a:t>the</a:t>
            </a:r>
            <a:r>
              <a:rPr lang="sl-SI" sz="1700" dirty="0">
                <a:solidFill>
                  <a:srgbClr val="FF0000"/>
                </a:solidFill>
              </a:rPr>
              <a:t> sentence in </a:t>
            </a:r>
            <a:r>
              <a:rPr lang="sl-SI" sz="1700" dirty="0" err="1">
                <a:solidFill>
                  <a:srgbClr val="FF0000"/>
                </a:solidFill>
              </a:rPr>
              <a:t>English</a:t>
            </a:r>
            <a:r>
              <a:rPr lang="sl-SI" sz="1700" dirty="0">
                <a:solidFill>
                  <a:srgbClr val="FF0000"/>
                </a:solidFill>
              </a:rPr>
              <a:t>?</a:t>
            </a:r>
          </a:p>
          <a:p>
            <a:r>
              <a:rPr lang="sl-SI" sz="1700" dirty="0" smtClean="0">
                <a:sym typeface="Wingdings" panose="05000000000000000000" pitchFamily="2" charset="2"/>
              </a:rPr>
              <a:t></a:t>
            </a:r>
            <a:r>
              <a:rPr lang="sl-SI" sz="1700" dirty="0" smtClean="0"/>
              <a:t>I </a:t>
            </a:r>
            <a:r>
              <a:rPr lang="sl-SI" sz="1700" dirty="0" err="1"/>
              <a:t>started</a:t>
            </a:r>
            <a:r>
              <a:rPr lang="sl-SI" sz="1700" dirty="0"/>
              <a:t> </a:t>
            </a:r>
            <a:r>
              <a:rPr lang="sl-SI" sz="1700" dirty="0" err="1"/>
              <a:t>learning</a:t>
            </a:r>
            <a:r>
              <a:rPr lang="sl-SI" sz="1700" dirty="0"/>
              <a:t> </a:t>
            </a:r>
            <a:r>
              <a:rPr lang="sl-SI" sz="1700" dirty="0" err="1"/>
              <a:t>English</a:t>
            </a:r>
            <a:r>
              <a:rPr lang="sl-SI" sz="1700" dirty="0"/>
              <a:t> </a:t>
            </a:r>
            <a:r>
              <a:rPr lang="sl-SI" sz="1700" dirty="0" err="1"/>
              <a:t>five</a:t>
            </a:r>
            <a:r>
              <a:rPr lang="sl-SI" sz="1700" dirty="0"/>
              <a:t> </a:t>
            </a:r>
            <a:r>
              <a:rPr lang="sl-SI" sz="1700" dirty="0" err="1"/>
              <a:t>years</a:t>
            </a:r>
            <a:r>
              <a:rPr lang="sl-SI" sz="1700" dirty="0"/>
              <a:t> ago </a:t>
            </a:r>
            <a:r>
              <a:rPr lang="sl-SI" sz="1700" dirty="0" err="1"/>
              <a:t>and</a:t>
            </a:r>
            <a:r>
              <a:rPr lang="sl-SI" sz="1700" dirty="0"/>
              <a:t> I </a:t>
            </a:r>
            <a:r>
              <a:rPr lang="sl-SI" sz="1700" dirty="0" err="1"/>
              <a:t>am</a:t>
            </a:r>
            <a:r>
              <a:rPr lang="sl-SI" sz="1700" dirty="0"/>
              <a:t> </a:t>
            </a:r>
            <a:r>
              <a:rPr lang="sl-SI" sz="1700" dirty="0" err="1"/>
              <a:t>still</a:t>
            </a:r>
            <a:r>
              <a:rPr lang="sl-SI" sz="1700" dirty="0"/>
              <a:t> </a:t>
            </a:r>
            <a:r>
              <a:rPr lang="sl-SI" sz="1700" dirty="0" err="1" smtClean="0"/>
              <a:t>learing</a:t>
            </a:r>
            <a:r>
              <a:rPr lang="sl-SI" sz="1700" dirty="0" smtClean="0"/>
              <a:t>.</a:t>
            </a:r>
            <a:endParaRPr lang="sl-SI" sz="1700" dirty="0"/>
          </a:p>
          <a:p>
            <a:r>
              <a:rPr lang="sl-SI" sz="1700" dirty="0">
                <a:solidFill>
                  <a:srgbClr val="FF0000"/>
                </a:solidFill>
              </a:rPr>
              <a:t>How </a:t>
            </a:r>
            <a:r>
              <a:rPr lang="sl-SI" sz="1700" dirty="0" err="1">
                <a:solidFill>
                  <a:srgbClr val="FF0000"/>
                </a:solidFill>
              </a:rPr>
              <a:t>long</a:t>
            </a:r>
            <a:r>
              <a:rPr lang="sl-SI" sz="1700" dirty="0">
                <a:solidFill>
                  <a:srgbClr val="FF0000"/>
                </a:solidFill>
              </a:rPr>
              <a:t> </a:t>
            </a:r>
            <a:r>
              <a:rPr lang="sl-SI" sz="1700" dirty="0" err="1">
                <a:solidFill>
                  <a:srgbClr val="FF0000"/>
                </a:solidFill>
              </a:rPr>
              <a:t>have</a:t>
            </a:r>
            <a:r>
              <a:rPr lang="sl-SI" sz="1700" dirty="0">
                <a:solidFill>
                  <a:srgbClr val="FF0000"/>
                </a:solidFill>
              </a:rPr>
              <a:t> </a:t>
            </a:r>
            <a:r>
              <a:rPr lang="sl-SI" sz="1700" dirty="0" err="1">
                <a:solidFill>
                  <a:srgbClr val="FF0000"/>
                </a:solidFill>
              </a:rPr>
              <a:t>you</a:t>
            </a:r>
            <a:r>
              <a:rPr lang="sl-SI" sz="1700" dirty="0">
                <a:solidFill>
                  <a:srgbClr val="FF0000"/>
                </a:solidFill>
              </a:rPr>
              <a:t> </a:t>
            </a:r>
            <a:r>
              <a:rPr lang="sl-SI" sz="1700" dirty="0" err="1">
                <a:solidFill>
                  <a:srgbClr val="FF0000"/>
                </a:solidFill>
              </a:rPr>
              <a:t>known</a:t>
            </a:r>
            <a:r>
              <a:rPr lang="sl-SI" sz="1700" dirty="0">
                <a:solidFill>
                  <a:srgbClr val="FF0000"/>
                </a:solidFill>
              </a:rPr>
              <a:t> </a:t>
            </a:r>
            <a:r>
              <a:rPr lang="sl-SI" sz="1700" dirty="0" err="1">
                <a:solidFill>
                  <a:srgbClr val="FF0000"/>
                </a:solidFill>
              </a:rPr>
              <a:t>your</a:t>
            </a:r>
            <a:r>
              <a:rPr lang="sl-SI" sz="1700" dirty="0">
                <a:solidFill>
                  <a:srgbClr val="FF0000"/>
                </a:solidFill>
              </a:rPr>
              <a:t> </a:t>
            </a:r>
            <a:r>
              <a:rPr lang="sl-SI" sz="1700" dirty="0" err="1">
                <a:solidFill>
                  <a:srgbClr val="FF0000"/>
                </a:solidFill>
              </a:rPr>
              <a:t>English</a:t>
            </a:r>
            <a:r>
              <a:rPr lang="sl-SI" sz="1700" dirty="0">
                <a:solidFill>
                  <a:srgbClr val="FF0000"/>
                </a:solidFill>
              </a:rPr>
              <a:t> </a:t>
            </a:r>
            <a:r>
              <a:rPr lang="sl-SI" sz="1700" dirty="0" err="1">
                <a:solidFill>
                  <a:srgbClr val="FF0000"/>
                </a:solidFill>
              </a:rPr>
              <a:t>teacher</a:t>
            </a:r>
            <a:r>
              <a:rPr lang="sl-SI" sz="1700" dirty="0">
                <a:solidFill>
                  <a:srgbClr val="FF0000"/>
                </a:solidFill>
              </a:rPr>
              <a:t>?</a:t>
            </a:r>
            <a:r>
              <a:rPr lang="sl-SI" sz="1700" dirty="0"/>
              <a:t> </a:t>
            </a:r>
          </a:p>
          <a:p>
            <a:r>
              <a:rPr lang="sl-SI" sz="1700" dirty="0" err="1"/>
              <a:t>I‘ve</a:t>
            </a:r>
            <a:r>
              <a:rPr lang="sl-SI" sz="1700" dirty="0"/>
              <a:t> </a:t>
            </a:r>
            <a:r>
              <a:rPr lang="sl-SI" sz="1700" dirty="0" err="1"/>
              <a:t>known</a:t>
            </a:r>
            <a:r>
              <a:rPr lang="sl-SI" sz="1700" dirty="0"/>
              <a:t> </a:t>
            </a:r>
            <a:r>
              <a:rPr lang="sl-SI" sz="1700" dirty="0" err="1"/>
              <a:t>her</a:t>
            </a:r>
            <a:r>
              <a:rPr lang="sl-SI" sz="1700" dirty="0"/>
              <a:t> </a:t>
            </a:r>
            <a:r>
              <a:rPr lang="sl-SI" sz="1700" dirty="0" err="1"/>
              <a:t>for</a:t>
            </a:r>
            <a:r>
              <a:rPr lang="sl-SI" sz="1700" dirty="0"/>
              <a:t> </a:t>
            </a:r>
            <a:r>
              <a:rPr lang="sl-SI" sz="1700" dirty="0" err="1"/>
              <a:t>two</a:t>
            </a:r>
            <a:r>
              <a:rPr lang="sl-SI" sz="1700" dirty="0"/>
              <a:t> </a:t>
            </a:r>
            <a:r>
              <a:rPr lang="sl-SI" sz="1700" dirty="0" err="1"/>
              <a:t>years</a:t>
            </a:r>
            <a:r>
              <a:rPr lang="sl-SI" sz="1700" dirty="0"/>
              <a:t>. </a:t>
            </a:r>
          </a:p>
          <a:p>
            <a:r>
              <a:rPr lang="sl-SI" sz="1700" dirty="0" smtClean="0"/>
              <a:t>= </a:t>
            </a:r>
            <a:r>
              <a:rPr lang="sl-SI" sz="1700" dirty="0" err="1" smtClean="0"/>
              <a:t>We</a:t>
            </a:r>
            <a:r>
              <a:rPr lang="sl-SI" sz="1700" dirty="0" smtClean="0"/>
              <a:t> </a:t>
            </a:r>
            <a:r>
              <a:rPr lang="sl-SI" sz="1700" dirty="0"/>
              <a:t>met </a:t>
            </a:r>
            <a:r>
              <a:rPr lang="sl-SI" sz="1700" dirty="0" err="1"/>
              <a:t>two</a:t>
            </a:r>
            <a:r>
              <a:rPr lang="sl-SI" sz="1700" dirty="0"/>
              <a:t> </a:t>
            </a:r>
            <a:r>
              <a:rPr lang="sl-SI" sz="1700" dirty="0" err="1"/>
              <a:t>years</a:t>
            </a:r>
            <a:r>
              <a:rPr lang="sl-SI" sz="1700" dirty="0"/>
              <a:t> ago </a:t>
            </a:r>
            <a:r>
              <a:rPr lang="sl-SI" sz="1700" dirty="0" err="1"/>
              <a:t>and</a:t>
            </a:r>
            <a:r>
              <a:rPr lang="sl-SI" sz="1700" dirty="0"/>
              <a:t> </a:t>
            </a:r>
            <a:r>
              <a:rPr lang="sl-SI" sz="1700" dirty="0" err="1"/>
              <a:t>now</a:t>
            </a:r>
            <a:r>
              <a:rPr lang="sl-SI" sz="1700" dirty="0"/>
              <a:t> </a:t>
            </a:r>
            <a:r>
              <a:rPr lang="sl-SI" sz="1700" dirty="0" err="1"/>
              <a:t>we</a:t>
            </a:r>
            <a:r>
              <a:rPr lang="sl-SI" sz="1700" dirty="0"/>
              <a:t> know </a:t>
            </a:r>
            <a:r>
              <a:rPr lang="sl-SI" sz="1700" dirty="0" err="1"/>
              <a:t>each</a:t>
            </a:r>
            <a:r>
              <a:rPr lang="sl-SI" sz="1700" dirty="0"/>
              <a:t> </a:t>
            </a:r>
            <a:r>
              <a:rPr lang="sl-SI" sz="1700" dirty="0" err="1"/>
              <a:t>other</a:t>
            </a:r>
            <a:r>
              <a:rPr lang="sl-SI" sz="1700" dirty="0"/>
              <a:t>.</a:t>
            </a:r>
            <a:endParaRPr lang="sl-SI" sz="1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7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azdeljiv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Deljeno</Template>
  <TotalTime>305</TotalTime>
  <Words>914</Words>
  <Application>Microsoft Office PowerPoint</Application>
  <PresentationFormat>Širokozaslonsko</PresentationFormat>
  <Paragraphs>121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8" baseType="lpstr">
      <vt:lpstr>Arial Narrow</vt:lpstr>
      <vt:lpstr>Gill Sans MT</vt:lpstr>
      <vt:lpstr>Times New Roman</vt:lpstr>
      <vt:lpstr>Trebuchet MS</vt:lpstr>
      <vt:lpstr>Wingdings</vt:lpstr>
      <vt:lpstr>Wingdings 2</vt:lpstr>
      <vt:lpstr>Razdeljivo</vt:lpstr>
      <vt:lpstr>PRESENT PERFECT</vt:lpstr>
      <vt:lpstr>PRESENT PERFECT</vt:lpstr>
      <vt:lpstr>PRESENT PERFECT SIMPLE FORM (=struktura) - RULES</vt:lpstr>
      <vt:lpstr>SHORT FORMS (=okrajšane oblike):</vt:lpstr>
      <vt:lpstr>PAZI PRI OKRAJŠAVAH: </vt:lpstr>
      <vt:lpstr>oseba + have/has (not) + glagol v 3. obliki (=past participle)</vt:lpstr>
      <vt:lpstr>PRESENT PERFECT SIMPLE OR PAST SIMPLE?</vt:lpstr>
      <vt:lpstr>PRESENT PERFECT + ADVERBS OF TIME (=časovni prislovi)</vt:lpstr>
      <vt:lpstr>‘‘SINCE‘‘ and ‘‘FOR‘‘</vt:lpstr>
      <vt:lpstr>WHAT HAS HApPENED? </vt:lpstr>
      <vt:lpstr>THANKS FOR READING AND LEARNING WITH US.  HOPE TO SEE YOU SOON!  Your teachers Nina, Mateja and Petra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PERFECT</dc:title>
  <dc:creator>petra plavsic</dc:creator>
  <cp:lastModifiedBy>Sabina Kavšek</cp:lastModifiedBy>
  <cp:revision>14</cp:revision>
  <dcterms:created xsi:type="dcterms:W3CDTF">2020-04-24T08:18:09Z</dcterms:created>
  <dcterms:modified xsi:type="dcterms:W3CDTF">2020-04-24T14:47:51Z</dcterms:modified>
</cp:coreProperties>
</file>