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132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546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97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2789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857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751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0606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21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349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407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434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913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011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92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66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030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579FB-2ACE-49E7-9597-2F7A89D01FA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1E9F01-F546-4FBE-8CB4-521368B08A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79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F00734-2D1B-4012-B537-F7A510774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664" y="2404534"/>
            <a:ext cx="9538853" cy="1646302"/>
          </a:xfrm>
        </p:spPr>
        <p:txBody>
          <a:bodyPr/>
          <a:lstStyle/>
          <a:p>
            <a:pPr algn="ctr"/>
            <a:r>
              <a:rPr lang="en-US" dirty="0" smtClean="0"/>
              <a:t>Modal verbs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E7DA4DB-571B-4E16-BC8F-303907BC6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050836"/>
            <a:ext cx="9892145" cy="1096899"/>
          </a:xfrm>
        </p:spPr>
        <p:txBody>
          <a:bodyPr/>
          <a:lstStyle/>
          <a:p>
            <a:r>
              <a:rPr lang="en-US" dirty="0" smtClean="0"/>
              <a:t>expressing ability, obligation, prohibition and advice</a:t>
            </a:r>
            <a:endParaRPr lang="sl-SI" dirty="0" smtClean="0"/>
          </a:p>
          <a:p>
            <a:r>
              <a:rPr lang="sl-SI" dirty="0" smtClean="0"/>
              <a:t>*</a:t>
            </a:r>
            <a:r>
              <a:rPr lang="sl-SI" dirty="0" err="1" smtClean="0"/>
              <a:t>SLO:z</a:t>
            </a:r>
            <a:r>
              <a:rPr lang="sl-SI" dirty="0" smtClean="0"/>
              <a:t> modalnimi glagoli (</a:t>
            </a:r>
            <a:r>
              <a:rPr lang="sl-SI" dirty="0" err="1" smtClean="0"/>
              <a:t>modal</a:t>
            </a:r>
            <a:r>
              <a:rPr lang="sl-SI" dirty="0" smtClean="0"/>
              <a:t> </a:t>
            </a:r>
            <a:r>
              <a:rPr lang="sl-SI" dirty="0" err="1" smtClean="0"/>
              <a:t>verbs</a:t>
            </a:r>
            <a:r>
              <a:rPr lang="sl-SI" dirty="0" smtClean="0"/>
              <a:t>) izražamo zmožnosti, dolžnosti, prepovedi in nasvete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FF2EE4-1CC6-4702-9498-1F984FC2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Modal</a:t>
            </a:r>
            <a:r>
              <a:rPr lang="sl-SI" dirty="0"/>
              <a:t> </a:t>
            </a:r>
            <a:r>
              <a:rPr lang="sl-SI" dirty="0" err="1"/>
              <a:t>verbs</a:t>
            </a:r>
            <a:r>
              <a:rPr lang="sl-SI" dirty="0"/>
              <a:t> </a:t>
            </a:r>
            <a:r>
              <a:rPr lang="sl-SI" dirty="0" err="1"/>
              <a:t>expressing</a:t>
            </a:r>
            <a:r>
              <a:rPr lang="sl-SI" dirty="0"/>
              <a:t> </a:t>
            </a:r>
            <a:r>
              <a:rPr lang="sl-SI" dirty="0" err="1" smtClean="0"/>
              <a:t>ability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1200" dirty="0" smtClean="0"/>
              <a:t>Modalni glagoli za izražanje zmožnosti/sposobnosti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D394B3-FE12-48D2-AF9C-744045C41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7543"/>
            <a:ext cx="9603275" cy="4463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err="1"/>
              <a:t>Ability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be </a:t>
            </a:r>
            <a:r>
              <a:rPr lang="sl-SI" dirty="0" err="1"/>
              <a:t>both</a:t>
            </a:r>
            <a:r>
              <a:rPr lang="sl-SI" dirty="0"/>
              <a:t> </a:t>
            </a:r>
            <a:r>
              <a:rPr lang="sl-SI" i="1" dirty="0" err="1"/>
              <a:t>physica</a:t>
            </a:r>
            <a:r>
              <a:rPr lang="sl-SI" dirty="0" err="1"/>
              <a:t>l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i="1" dirty="0" err="1"/>
              <a:t>mental</a:t>
            </a:r>
            <a:r>
              <a:rPr lang="sl-SI" dirty="0"/>
              <a:t>. Do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see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difference</a:t>
            </a:r>
            <a:r>
              <a:rPr lang="sl-SI" dirty="0"/>
              <a:t> in </a:t>
            </a:r>
            <a:r>
              <a:rPr lang="sl-SI" dirty="0" err="1"/>
              <a:t>sentences</a:t>
            </a:r>
            <a:r>
              <a:rPr lang="sl-SI" dirty="0"/>
              <a:t> </a:t>
            </a:r>
            <a:r>
              <a:rPr lang="sl-SI" dirty="0" err="1"/>
              <a:t>below</a:t>
            </a:r>
            <a:r>
              <a:rPr lang="sl-SI" dirty="0"/>
              <a:t>?</a:t>
            </a:r>
          </a:p>
          <a:p>
            <a:r>
              <a:rPr lang="sl-SI" dirty="0"/>
              <a:t>A) I </a:t>
            </a:r>
            <a:r>
              <a:rPr lang="sl-SI" b="1" dirty="0" err="1">
                <a:solidFill>
                  <a:srgbClr val="FF0000"/>
                </a:solidFill>
              </a:rPr>
              <a:t>can</a:t>
            </a:r>
            <a:r>
              <a:rPr lang="sl-SI" dirty="0"/>
              <a:t> dance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swim</a:t>
            </a:r>
            <a:r>
              <a:rPr lang="sl-SI" dirty="0" smtClean="0"/>
              <a:t>. – </a:t>
            </a:r>
            <a:r>
              <a:rPr lang="sl-SI" b="1" dirty="0" smtClean="0"/>
              <a:t>fizično zmorem</a:t>
            </a:r>
            <a:endParaRPr lang="sl-SI" b="1" dirty="0"/>
          </a:p>
          <a:p>
            <a:r>
              <a:rPr lang="sl-SI" dirty="0"/>
              <a:t>B) </a:t>
            </a:r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sister</a:t>
            </a:r>
            <a:r>
              <a:rPr lang="sl-SI" dirty="0"/>
              <a:t> </a:t>
            </a:r>
            <a:r>
              <a:rPr lang="sl-SI" b="1" dirty="0" err="1">
                <a:solidFill>
                  <a:srgbClr val="FF0000"/>
                </a:solidFill>
              </a:rPr>
              <a:t>can</a:t>
            </a:r>
            <a:r>
              <a:rPr lang="sl-SI" dirty="0"/>
              <a:t> </a:t>
            </a:r>
            <a:r>
              <a:rPr lang="sl-SI" dirty="0" err="1"/>
              <a:t>speak</a:t>
            </a:r>
            <a:r>
              <a:rPr lang="sl-SI" dirty="0"/>
              <a:t> </a:t>
            </a:r>
            <a:r>
              <a:rPr lang="sl-SI" dirty="0" err="1"/>
              <a:t>French</a:t>
            </a:r>
            <a:r>
              <a:rPr lang="sl-SI" dirty="0"/>
              <a:t> </a:t>
            </a:r>
            <a:r>
              <a:rPr lang="sl-SI" dirty="0" err="1"/>
              <a:t>perfectly</a:t>
            </a:r>
            <a:r>
              <a:rPr lang="sl-SI" dirty="0" smtClean="0"/>
              <a:t>. – </a:t>
            </a:r>
            <a:r>
              <a:rPr lang="sl-SI" b="1" dirty="0" smtClean="0"/>
              <a:t>mentalno zmorem</a:t>
            </a:r>
            <a:endParaRPr lang="sl-SI" b="1" dirty="0"/>
          </a:p>
          <a:p>
            <a:pPr marL="0" indent="0">
              <a:buNone/>
            </a:pPr>
            <a:r>
              <a:rPr lang="sl-SI" dirty="0" smtClean="0"/>
              <a:t>Namesto </a:t>
            </a:r>
            <a:r>
              <a:rPr lang="sl-SI" b="1" dirty="0" err="1" smtClean="0"/>
              <a:t>can</a:t>
            </a:r>
            <a:r>
              <a:rPr lang="sl-SI" b="1" dirty="0" smtClean="0"/>
              <a:t> </a:t>
            </a:r>
            <a:r>
              <a:rPr lang="sl-SI" dirty="0" smtClean="0"/>
              <a:t>lahko uporabimo tudi kakšno drugo besedo. Razmisli, kako bi lahko drugače rekli: I </a:t>
            </a:r>
            <a:r>
              <a:rPr lang="sl-SI" dirty="0" err="1"/>
              <a:t>can</a:t>
            </a:r>
            <a:r>
              <a:rPr lang="sl-SI" dirty="0"/>
              <a:t> run </a:t>
            </a:r>
            <a:r>
              <a:rPr lang="sl-SI" dirty="0" err="1"/>
              <a:t>faster</a:t>
            </a:r>
            <a:r>
              <a:rPr lang="sl-SI" dirty="0"/>
              <a:t> </a:t>
            </a:r>
            <a:r>
              <a:rPr lang="sl-SI" dirty="0" err="1"/>
              <a:t>than</a:t>
            </a:r>
            <a:r>
              <a:rPr lang="sl-SI" dirty="0"/>
              <a:t> </a:t>
            </a:r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sister</a:t>
            </a:r>
            <a:r>
              <a:rPr lang="sl-SI" dirty="0" smtClean="0"/>
              <a:t>. Rešitev:</a:t>
            </a:r>
            <a:endParaRPr lang="sl-SI" dirty="0"/>
          </a:p>
          <a:p>
            <a:r>
              <a:rPr lang="sl-SI" dirty="0" smtClean="0"/>
              <a:t>I </a:t>
            </a:r>
            <a:r>
              <a:rPr lang="sl-SI" dirty="0" err="1">
                <a:solidFill>
                  <a:srgbClr val="FF0000"/>
                </a:solidFill>
              </a:rPr>
              <a:t>am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able</a:t>
            </a:r>
            <a:r>
              <a:rPr lang="sl-SI" dirty="0">
                <a:solidFill>
                  <a:srgbClr val="FF0000"/>
                </a:solidFill>
              </a:rPr>
              <a:t> to </a:t>
            </a:r>
            <a:r>
              <a:rPr lang="sl-SI" dirty="0"/>
              <a:t>run </a:t>
            </a:r>
            <a:r>
              <a:rPr lang="sl-SI" dirty="0" err="1"/>
              <a:t>faster</a:t>
            </a:r>
            <a:r>
              <a:rPr lang="sl-SI" dirty="0"/>
              <a:t> </a:t>
            </a:r>
            <a:r>
              <a:rPr lang="sl-SI" dirty="0" err="1"/>
              <a:t>than</a:t>
            </a:r>
            <a:r>
              <a:rPr lang="sl-SI" dirty="0"/>
              <a:t> </a:t>
            </a:r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sister</a:t>
            </a:r>
            <a:r>
              <a:rPr lang="sl-SI" dirty="0" smtClean="0"/>
              <a:t>. – namesto CAN smo uporabili BE ABLE TO</a:t>
            </a:r>
            <a:endParaRPr lang="sl-SI" dirty="0"/>
          </a:p>
          <a:p>
            <a:r>
              <a:rPr lang="sl-SI" dirty="0" smtClean="0"/>
              <a:t>TASK: Make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smtClean="0"/>
              <a:t>sentence negative</a:t>
            </a:r>
            <a:r>
              <a:rPr lang="sl-SI" dirty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/>
              <a:t>put it in </a:t>
            </a:r>
            <a:r>
              <a:rPr lang="sl-SI" dirty="0" err="1" smtClean="0"/>
              <a:t>the</a:t>
            </a:r>
            <a:r>
              <a:rPr lang="sl-SI" dirty="0"/>
              <a:t> </a:t>
            </a:r>
            <a:r>
              <a:rPr lang="sl-SI" dirty="0" smtClean="0"/>
              <a:t>past </a:t>
            </a:r>
            <a:r>
              <a:rPr lang="sl-SI" dirty="0" err="1" smtClean="0"/>
              <a:t>tense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 smtClean="0"/>
              <a:t>I </a:t>
            </a:r>
            <a:r>
              <a:rPr lang="sl-SI" dirty="0" err="1" smtClean="0"/>
              <a:t>am</a:t>
            </a:r>
            <a:r>
              <a:rPr lang="sl-SI" dirty="0" smtClean="0"/>
              <a:t> </a:t>
            </a:r>
            <a:r>
              <a:rPr lang="sl-SI" dirty="0" err="1" smtClean="0"/>
              <a:t>able</a:t>
            </a:r>
            <a:r>
              <a:rPr lang="sl-SI" dirty="0" smtClean="0"/>
              <a:t> to run </a:t>
            </a:r>
            <a:r>
              <a:rPr lang="sl-SI" dirty="0" err="1" smtClean="0"/>
              <a:t>faster</a:t>
            </a:r>
            <a:r>
              <a:rPr lang="sl-SI" dirty="0" smtClean="0"/>
              <a:t> </a:t>
            </a:r>
            <a:r>
              <a:rPr lang="sl-SI" dirty="0" err="1" smtClean="0"/>
              <a:t>than</a:t>
            </a:r>
            <a:r>
              <a:rPr lang="sl-SI" dirty="0" smtClean="0"/>
              <a:t> </a:t>
            </a:r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sister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 negative  I </a:t>
            </a:r>
            <a:r>
              <a:rPr lang="sl-SI" dirty="0" err="1" smtClean="0">
                <a:sym typeface="Wingdings" panose="05000000000000000000" pitchFamily="2" charset="2"/>
              </a:rPr>
              <a:t>am</a:t>
            </a:r>
            <a:r>
              <a:rPr lang="sl-SI" dirty="0" smtClean="0">
                <a:sym typeface="Wingdings" panose="05000000000000000000" pitchFamily="2" charset="2"/>
              </a:rPr>
              <a:t> not </a:t>
            </a:r>
            <a:r>
              <a:rPr lang="sl-SI" dirty="0" err="1" smtClean="0">
                <a:sym typeface="Wingdings" panose="05000000000000000000" pitchFamily="2" charset="2"/>
              </a:rPr>
              <a:t>able</a:t>
            </a:r>
            <a:r>
              <a:rPr lang="sl-SI" dirty="0" smtClean="0">
                <a:sym typeface="Wingdings" panose="05000000000000000000" pitchFamily="2" charset="2"/>
              </a:rPr>
              <a:t> to run </a:t>
            </a:r>
            <a:r>
              <a:rPr lang="sl-SI" dirty="0" err="1" smtClean="0">
                <a:sym typeface="Wingdings" panose="05000000000000000000" pitchFamily="2" charset="2"/>
              </a:rPr>
              <a:t>faster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than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my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sister</a:t>
            </a:r>
            <a:r>
              <a:rPr lang="sl-SI" dirty="0" smtClean="0">
                <a:sym typeface="Wingdings" panose="05000000000000000000" pitchFamily="2" charset="2"/>
              </a:rPr>
              <a:t>.  past </a:t>
            </a:r>
            <a:r>
              <a:rPr lang="sl-SI" dirty="0" err="1" smtClean="0">
                <a:sym typeface="Wingdings" panose="05000000000000000000" pitchFamily="2" charset="2"/>
              </a:rPr>
              <a:t>tense</a:t>
            </a:r>
            <a:r>
              <a:rPr lang="sl-SI" dirty="0" smtClean="0">
                <a:sym typeface="Wingdings" panose="05000000000000000000" pitchFamily="2" charset="2"/>
              </a:rPr>
              <a:t>  I </a:t>
            </a:r>
            <a:r>
              <a:rPr lang="sl-SI" b="1" dirty="0" err="1" smtClean="0">
                <a:sym typeface="Wingdings" panose="05000000000000000000" pitchFamily="2" charset="2"/>
              </a:rPr>
              <a:t>was</a:t>
            </a:r>
            <a:r>
              <a:rPr lang="sl-SI" b="1" dirty="0" smtClean="0">
                <a:sym typeface="Wingdings" panose="05000000000000000000" pitchFamily="2" charset="2"/>
              </a:rPr>
              <a:t> not </a:t>
            </a:r>
            <a:r>
              <a:rPr lang="sl-SI" dirty="0" err="1" smtClean="0">
                <a:sym typeface="Wingdings" panose="05000000000000000000" pitchFamily="2" charset="2"/>
              </a:rPr>
              <a:t>able</a:t>
            </a:r>
            <a:r>
              <a:rPr lang="sl-SI" dirty="0" smtClean="0">
                <a:sym typeface="Wingdings" panose="05000000000000000000" pitchFamily="2" charset="2"/>
              </a:rPr>
              <a:t> to run </a:t>
            </a:r>
            <a:r>
              <a:rPr lang="sl-SI" dirty="0" err="1" smtClean="0">
                <a:sym typeface="Wingdings" panose="05000000000000000000" pitchFamily="2" charset="2"/>
              </a:rPr>
              <a:t>faster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than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my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sister</a:t>
            </a:r>
            <a:r>
              <a:rPr lang="sl-SI" dirty="0" smtClean="0">
                <a:sym typeface="Wingdings" panose="05000000000000000000" pitchFamily="2" charset="2"/>
              </a:rPr>
              <a:t>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24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48C201-4AAD-4930-9BFF-4F6C86AD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CAN/COULD poleg izražanja zmožnosti</a:t>
            </a:r>
            <a:r>
              <a:rPr lang="sl-SI" dirty="0" smtClean="0"/>
              <a:t> uporabljamo tudi za izražanje</a:t>
            </a:r>
            <a:r>
              <a:rPr lang="sl-SI" dirty="0"/>
              <a:t>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BBCF9B-E34A-4988-8CFB-D39247B6A5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Prošenj (</a:t>
            </a:r>
            <a:r>
              <a:rPr lang="sl-SI" b="1" dirty="0" err="1" smtClean="0">
                <a:solidFill>
                  <a:srgbClr val="FF0000"/>
                </a:solidFill>
              </a:rPr>
              <a:t>requests</a:t>
            </a:r>
            <a:r>
              <a:rPr lang="sl-SI" b="1" dirty="0">
                <a:solidFill>
                  <a:srgbClr val="FF0000"/>
                </a:solidFill>
              </a:rPr>
              <a:t>)</a:t>
            </a:r>
            <a:r>
              <a:rPr lang="sl-SI" b="1" dirty="0" smtClean="0">
                <a:solidFill>
                  <a:srgbClr val="FF0000"/>
                </a:solidFill>
              </a:rPr>
              <a:t>:</a:t>
            </a:r>
            <a:endParaRPr lang="sl-SI" b="1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sl-SI" dirty="0" err="1" smtClean="0"/>
              <a:t>Can</a:t>
            </a:r>
            <a:r>
              <a:rPr lang="sl-SI" dirty="0" smtClean="0"/>
              <a:t> </a:t>
            </a:r>
            <a:r>
              <a:rPr lang="sl-SI" dirty="0"/>
              <a:t>I go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toilet</a:t>
            </a:r>
            <a:r>
              <a:rPr lang="sl-SI" dirty="0"/>
              <a:t>, </a:t>
            </a:r>
            <a:r>
              <a:rPr lang="sl-SI" dirty="0" err="1"/>
              <a:t>please</a:t>
            </a:r>
            <a:r>
              <a:rPr lang="sl-SI" dirty="0"/>
              <a:t>?</a:t>
            </a:r>
          </a:p>
          <a:p>
            <a:pPr marL="400050" lvl="1" indent="0">
              <a:buNone/>
            </a:pPr>
            <a:r>
              <a:rPr lang="sl-SI" dirty="0" err="1" smtClean="0"/>
              <a:t>Could</a:t>
            </a:r>
            <a:r>
              <a:rPr lang="sl-SI" dirty="0" smtClean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tell</a:t>
            </a:r>
            <a:r>
              <a:rPr lang="sl-SI" dirty="0"/>
              <a:t> me </a:t>
            </a:r>
            <a:r>
              <a:rPr lang="sl-SI" dirty="0" err="1"/>
              <a:t>where</a:t>
            </a:r>
            <a:r>
              <a:rPr lang="sl-SI" dirty="0"/>
              <a:t> Tom </a:t>
            </a:r>
            <a:r>
              <a:rPr lang="sl-SI" dirty="0" err="1"/>
              <a:t>lives</a:t>
            </a:r>
            <a:r>
              <a:rPr lang="sl-SI" dirty="0" smtClean="0"/>
              <a:t>?</a:t>
            </a:r>
          </a:p>
          <a:p>
            <a:pPr marL="400050" lvl="1" indent="0">
              <a:buNone/>
            </a:pPr>
            <a:r>
              <a:rPr lang="sl-SI" dirty="0" smtClean="0"/>
              <a:t>*</a:t>
            </a:r>
            <a:r>
              <a:rPr lang="sl-SI" i="1" dirty="0" err="1" smtClean="0"/>
              <a:t>could</a:t>
            </a:r>
            <a:r>
              <a:rPr lang="sl-SI" dirty="0" smtClean="0"/>
              <a:t> je bolj vljudno kot </a:t>
            </a:r>
            <a:r>
              <a:rPr lang="sl-SI" i="1" dirty="0" err="1" smtClean="0"/>
              <a:t>can</a:t>
            </a:r>
            <a:endParaRPr lang="sl-SI" dirty="0"/>
          </a:p>
          <a:p>
            <a:r>
              <a:rPr lang="sl-SI" b="1" dirty="0" smtClean="0">
                <a:solidFill>
                  <a:srgbClr val="FF0000"/>
                </a:solidFill>
              </a:rPr>
              <a:t>Možnosti (</a:t>
            </a:r>
            <a:r>
              <a:rPr lang="sl-SI" b="1" dirty="0" err="1" smtClean="0">
                <a:solidFill>
                  <a:srgbClr val="FF0000"/>
                </a:solidFill>
              </a:rPr>
              <a:t>chance</a:t>
            </a:r>
            <a:r>
              <a:rPr lang="sl-SI" b="1" dirty="0" smtClean="0">
                <a:solidFill>
                  <a:srgbClr val="FF0000"/>
                </a:solidFill>
              </a:rPr>
              <a:t>):</a:t>
            </a:r>
            <a:endParaRPr lang="sl-SI" b="1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sl-SI" dirty="0"/>
              <a:t>It </a:t>
            </a:r>
            <a:r>
              <a:rPr lang="sl-SI" dirty="0" err="1"/>
              <a:t>could</a:t>
            </a:r>
            <a:r>
              <a:rPr lang="sl-SI" dirty="0"/>
              <a:t> </a:t>
            </a:r>
            <a:r>
              <a:rPr lang="sl-SI" dirty="0" err="1"/>
              <a:t>snow</a:t>
            </a:r>
            <a:r>
              <a:rPr lang="sl-SI" dirty="0"/>
              <a:t> </a:t>
            </a:r>
            <a:r>
              <a:rPr lang="sl-SI" dirty="0" err="1" smtClean="0"/>
              <a:t>tomorrow</a:t>
            </a:r>
            <a:r>
              <a:rPr lang="sl-SI" dirty="0" smtClean="0"/>
              <a:t>…</a:t>
            </a:r>
          </a:p>
          <a:p>
            <a:pPr marL="400050" lvl="1" indent="0">
              <a:buNone/>
            </a:pPr>
            <a:r>
              <a:rPr lang="sl-SI" dirty="0" smtClean="0"/>
              <a:t>…</a:t>
            </a:r>
            <a:r>
              <a:rPr lang="sl-SI" dirty="0" err="1" smtClean="0"/>
              <a:t>but</a:t>
            </a:r>
            <a:r>
              <a:rPr lang="sl-SI" dirty="0" smtClean="0"/>
              <a:t> I </a:t>
            </a:r>
            <a:r>
              <a:rPr lang="sl-SI" dirty="0" err="1"/>
              <a:t>don‘t</a:t>
            </a:r>
            <a:r>
              <a:rPr lang="sl-SI" dirty="0"/>
              <a:t> </a:t>
            </a:r>
            <a:r>
              <a:rPr lang="sl-SI" dirty="0" err="1"/>
              <a:t>think</a:t>
            </a:r>
            <a:r>
              <a:rPr lang="sl-SI" dirty="0"/>
              <a:t> so. </a:t>
            </a:r>
            <a:r>
              <a:rPr lang="sl-SI" dirty="0" smtClean="0"/>
              <a:t>= Možno je, da bo jutri snežilo (če se jaz s tem strinjam ali ne je popolnoma vseeno).</a:t>
            </a:r>
          </a:p>
          <a:p>
            <a:pPr marL="0" indent="0">
              <a:buNone/>
            </a:pPr>
            <a:r>
              <a:rPr lang="sl-SI" dirty="0" smtClean="0"/>
              <a:t>NALOGA: poskusi dopolniti vajo na sliki. To smo že delali – U, str. 56</a:t>
            </a:r>
            <a:endParaRPr lang="sl-SI" dirty="0"/>
          </a:p>
          <a:p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52D1033-1773-486F-9B37-4B44E6A092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8FABB9B-60A4-4447-8314-AF5EA6E39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102" y="1930400"/>
            <a:ext cx="4653062" cy="30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521D34-46C0-4E2E-96C2-C9383977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51" y="1811500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sl-SI" sz="4000" dirty="0" err="1"/>
              <a:t>Modal</a:t>
            </a:r>
            <a:r>
              <a:rPr lang="sl-SI" sz="4000" dirty="0"/>
              <a:t> </a:t>
            </a:r>
            <a:r>
              <a:rPr lang="sl-SI" sz="4000" dirty="0" err="1"/>
              <a:t>verbs</a:t>
            </a:r>
            <a:r>
              <a:rPr lang="sl-SI" sz="4000" dirty="0"/>
              <a:t> </a:t>
            </a:r>
            <a:r>
              <a:rPr lang="sl-SI" sz="4000" dirty="0" err="1"/>
              <a:t>expressing</a:t>
            </a:r>
            <a:r>
              <a:rPr lang="sl-SI" sz="4000" dirty="0"/>
              <a:t/>
            </a:r>
            <a:br>
              <a:rPr lang="sl-SI" sz="4000" dirty="0"/>
            </a:br>
            <a:r>
              <a:rPr lang="sl-SI" sz="4000" dirty="0" err="1"/>
              <a:t>obligation</a:t>
            </a:r>
            <a:r>
              <a:rPr lang="sl-SI" sz="4000" dirty="0"/>
              <a:t> </a:t>
            </a:r>
            <a:r>
              <a:rPr lang="sl-SI" sz="4000" dirty="0" err="1"/>
              <a:t>and</a:t>
            </a:r>
            <a:r>
              <a:rPr lang="sl-SI" sz="4000" dirty="0"/>
              <a:t> </a:t>
            </a:r>
            <a:r>
              <a:rPr lang="sl-SI" sz="4000" dirty="0" err="1" smtClean="0"/>
              <a:t>prohibition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1200" dirty="0" smtClean="0"/>
              <a:t>Modalni glagoli za izražanje dolžnosti in prepovedi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D43CFF-1F51-4B96-A3D4-A0E5800AF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946" y="754410"/>
            <a:ext cx="5265282" cy="6343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92D050"/>
                </a:solidFill>
              </a:rPr>
              <a:t>EXPRESSING OBLIGATION (izražanje dolžnosti):</a:t>
            </a:r>
          </a:p>
          <a:p>
            <a:pPr marL="0" indent="0">
              <a:buNone/>
            </a:pPr>
            <a:r>
              <a:rPr lang="sl-SI" dirty="0" smtClean="0"/>
              <a:t>Do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remember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difference</a:t>
            </a:r>
            <a:r>
              <a:rPr lang="sl-SI" dirty="0"/>
              <a:t> </a:t>
            </a:r>
            <a:r>
              <a:rPr lang="sl-SI" dirty="0" err="1"/>
              <a:t>between</a:t>
            </a:r>
            <a:r>
              <a:rPr lang="sl-SI" dirty="0"/>
              <a:t> </a:t>
            </a:r>
            <a:r>
              <a:rPr lang="sl-SI" b="1" dirty="0">
                <a:solidFill>
                  <a:srgbClr val="FF0000"/>
                </a:solidFill>
              </a:rPr>
              <a:t>MUST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b="1" dirty="0">
                <a:solidFill>
                  <a:srgbClr val="FF0000"/>
                </a:solidFill>
              </a:rPr>
              <a:t>HAVE TO</a:t>
            </a:r>
            <a:r>
              <a:rPr lang="sl-SI" dirty="0"/>
              <a:t>? Take a </a:t>
            </a:r>
            <a:r>
              <a:rPr lang="sl-SI" dirty="0" err="1"/>
              <a:t>look</a:t>
            </a:r>
            <a:r>
              <a:rPr lang="sl-SI" dirty="0"/>
              <a:t> at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examples</a:t>
            </a:r>
            <a:r>
              <a:rPr lang="sl-SI" dirty="0"/>
              <a:t>:</a:t>
            </a:r>
          </a:p>
          <a:p>
            <a:r>
              <a:rPr lang="sl-SI" dirty="0"/>
              <a:t>Oh, </a:t>
            </a:r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sister</a:t>
            </a:r>
            <a:r>
              <a:rPr lang="sl-SI" dirty="0"/>
              <a:t> </a:t>
            </a:r>
            <a:r>
              <a:rPr lang="sl-SI" dirty="0" err="1"/>
              <a:t>has</a:t>
            </a:r>
            <a:r>
              <a:rPr lang="sl-SI" dirty="0"/>
              <a:t> a </a:t>
            </a:r>
            <a:r>
              <a:rPr lang="sl-SI" dirty="0" err="1"/>
              <a:t>birthday</a:t>
            </a:r>
            <a:r>
              <a:rPr lang="sl-SI" dirty="0"/>
              <a:t> </a:t>
            </a:r>
            <a:r>
              <a:rPr lang="sl-SI" dirty="0" err="1"/>
              <a:t>party</a:t>
            </a:r>
            <a:r>
              <a:rPr lang="sl-SI" dirty="0"/>
              <a:t> </a:t>
            </a:r>
            <a:r>
              <a:rPr lang="sl-SI" dirty="0" err="1"/>
              <a:t>next</a:t>
            </a:r>
            <a:r>
              <a:rPr lang="sl-SI" dirty="0"/>
              <a:t> weekend. I </a:t>
            </a:r>
            <a:r>
              <a:rPr lang="sl-SI" dirty="0" err="1">
                <a:solidFill>
                  <a:srgbClr val="FF0000"/>
                </a:solidFill>
              </a:rPr>
              <a:t>must</a:t>
            </a:r>
            <a:r>
              <a:rPr lang="sl-SI" dirty="0"/>
              <a:t> </a:t>
            </a:r>
            <a:r>
              <a:rPr lang="sl-SI" dirty="0" err="1"/>
              <a:t>buy</a:t>
            </a:r>
            <a:r>
              <a:rPr lang="sl-SI" dirty="0"/>
              <a:t> </a:t>
            </a:r>
            <a:r>
              <a:rPr lang="sl-SI" dirty="0" err="1"/>
              <a:t>her</a:t>
            </a:r>
            <a:r>
              <a:rPr lang="sl-SI" dirty="0"/>
              <a:t> </a:t>
            </a:r>
            <a:r>
              <a:rPr lang="sl-SI" dirty="0" err="1"/>
              <a:t>something</a:t>
            </a:r>
            <a:r>
              <a:rPr lang="sl-SI" dirty="0"/>
              <a:t>.</a:t>
            </a:r>
          </a:p>
          <a:p>
            <a:r>
              <a:rPr lang="sl-SI" dirty="0" err="1"/>
              <a:t>Everyone</a:t>
            </a:r>
            <a:r>
              <a:rPr lang="sl-SI" dirty="0"/>
              <a:t> </a:t>
            </a:r>
            <a:r>
              <a:rPr lang="sl-SI" dirty="0" err="1">
                <a:solidFill>
                  <a:srgbClr val="FF0000"/>
                </a:solidFill>
              </a:rPr>
              <a:t>has</a:t>
            </a:r>
            <a:r>
              <a:rPr lang="sl-SI" dirty="0">
                <a:solidFill>
                  <a:srgbClr val="FF0000"/>
                </a:solidFill>
              </a:rPr>
              <a:t> to </a:t>
            </a:r>
            <a:r>
              <a:rPr lang="sl-SI" dirty="0" err="1"/>
              <a:t>wear</a:t>
            </a:r>
            <a:r>
              <a:rPr lang="sl-SI" dirty="0"/>
              <a:t> </a:t>
            </a:r>
            <a:r>
              <a:rPr lang="sl-SI" dirty="0" err="1"/>
              <a:t>slippers</a:t>
            </a:r>
            <a:r>
              <a:rPr lang="sl-SI" dirty="0"/>
              <a:t> at </a:t>
            </a:r>
            <a:r>
              <a:rPr lang="sl-SI" dirty="0" err="1"/>
              <a:t>school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smtClean="0"/>
              <a:t>TASK: put </a:t>
            </a:r>
            <a:r>
              <a:rPr lang="sl-SI" dirty="0" err="1"/>
              <a:t>both</a:t>
            </a:r>
            <a:r>
              <a:rPr lang="sl-SI" dirty="0"/>
              <a:t> </a:t>
            </a:r>
            <a:r>
              <a:rPr lang="sl-SI" dirty="0" err="1"/>
              <a:t>sentences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past </a:t>
            </a:r>
            <a:r>
              <a:rPr lang="sl-SI" dirty="0" err="1" smtClean="0"/>
              <a:t>tense</a:t>
            </a:r>
            <a:r>
              <a:rPr lang="sl-SI" dirty="0" smtClean="0"/>
              <a:t>. Rešitvi:</a:t>
            </a:r>
            <a:endParaRPr lang="sl-SI" dirty="0"/>
          </a:p>
          <a:p>
            <a:pPr marL="400050" lvl="1" indent="0">
              <a:buNone/>
            </a:pPr>
            <a:r>
              <a:rPr lang="sl-SI" dirty="0"/>
              <a:t>I </a:t>
            </a:r>
            <a:r>
              <a:rPr lang="sl-SI" b="1" dirty="0" err="1">
                <a:solidFill>
                  <a:srgbClr val="FF0000"/>
                </a:solidFill>
              </a:rPr>
              <a:t>had</a:t>
            </a:r>
            <a:r>
              <a:rPr lang="sl-SI" b="1" dirty="0">
                <a:solidFill>
                  <a:srgbClr val="FF0000"/>
                </a:solidFill>
              </a:rPr>
              <a:t> to </a:t>
            </a:r>
            <a:r>
              <a:rPr lang="sl-SI" dirty="0" err="1"/>
              <a:t>buy</a:t>
            </a:r>
            <a:r>
              <a:rPr lang="sl-SI" dirty="0"/>
              <a:t> </a:t>
            </a:r>
            <a:r>
              <a:rPr lang="sl-SI" dirty="0" err="1"/>
              <a:t>her</a:t>
            </a:r>
            <a:r>
              <a:rPr lang="sl-SI" dirty="0"/>
              <a:t>  </a:t>
            </a:r>
            <a:r>
              <a:rPr lang="sl-SI" dirty="0" err="1"/>
              <a:t>something</a:t>
            </a:r>
            <a:r>
              <a:rPr lang="sl-SI" dirty="0"/>
              <a:t>. </a:t>
            </a:r>
            <a:endParaRPr lang="sl-SI" dirty="0" smtClean="0"/>
          </a:p>
          <a:p>
            <a:pPr marL="400050" lvl="1" indent="0">
              <a:buNone/>
            </a:pPr>
            <a:r>
              <a:rPr lang="sl-SI" dirty="0" err="1" smtClean="0"/>
              <a:t>Everyone</a:t>
            </a:r>
            <a:r>
              <a:rPr lang="sl-SI" dirty="0" smtClean="0"/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had</a:t>
            </a:r>
            <a:r>
              <a:rPr lang="sl-SI" b="1" dirty="0" smtClean="0">
                <a:solidFill>
                  <a:srgbClr val="FF0000"/>
                </a:solidFill>
              </a:rPr>
              <a:t> to </a:t>
            </a:r>
            <a:r>
              <a:rPr lang="sl-SI" dirty="0" err="1" smtClean="0"/>
              <a:t>wear</a:t>
            </a:r>
            <a:r>
              <a:rPr lang="sl-SI" dirty="0" smtClean="0"/>
              <a:t> </a:t>
            </a:r>
            <a:r>
              <a:rPr lang="sl-SI" dirty="0" err="1" smtClean="0"/>
              <a:t>slippers</a:t>
            </a:r>
            <a:r>
              <a:rPr lang="sl-SI" dirty="0" smtClean="0"/>
              <a:t> at </a:t>
            </a:r>
            <a:r>
              <a:rPr lang="sl-SI" dirty="0" err="1" smtClean="0"/>
              <a:t>school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 smtClean="0"/>
              <a:t>TASK 2: put </a:t>
            </a:r>
            <a:r>
              <a:rPr lang="sl-SI" dirty="0" err="1" smtClean="0"/>
              <a:t>both</a:t>
            </a:r>
            <a:r>
              <a:rPr lang="sl-SI" dirty="0" smtClean="0"/>
              <a:t> past </a:t>
            </a:r>
            <a:r>
              <a:rPr lang="sl-SI" dirty="0" err="1" smtClean="0"/>
              <a:t>tense</a:t>
            </a:r>
            <a:r>
              <a:rPr lang="sl-SI" dirty="0" smtClean="0"/>
              <a:t> </a:t>
            </a:r>
            <a:r>
              <a:rPr lang="sl-SI" dirty="0" err="1" smtClean="0"/>
              <a:t>sentences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negative. Rešitvi:</a:t>
            </a:r>
            <a:endParaRPr lang="sl-SI" dirty="0"/>
          </a:p>
          <a:p>
            <a:pPr marL="400050" lvl="1" indent="0">
              <a:buNone/>
            </a:pPr>
            <a:r>
              <a:rPr lang="sl-SI" dirty="0"/>
              <a:t>I </a:t>
            </a:r>
            <a:r>
              <a:rPr lang="sl-SI" b="1" dirty="0" err="1">
                <a:solidFill>
                  <a:srgbClr val="FF0000"/>
                </a:solidFill>
              </a:rPr>
              <a:t>didn‘t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have</a:t>
            </a:r>
            <a:r>
              <a:rPr lang="sl-SI" b="1" dirty="0">
                <a:solidFill>
                  <a:srgbClr val="FF0000"/>
                </a:solidFill>
              </a:rPr>
              <a:t> to </a:t>
            </a:r>
            <a:r>
              <a:rPr lang="sl-SI" dirty="0" err="1"/>
              <a:t>buy</a:t>
            </a:r>
            <a:r>
              <a:rPr lang="sl-SI" dirty="0"/>
              <a:t> </a:t>
            </a:r>
            <a:r>
              <a:rPr lang="sl-SI" dirty="0" err="1"/>
              <a:t>her</a:t>
            </a:r>
            <a:r>
              <a:rPr lang="sl-SI" dirty="0"/>
              <a:t> </a:t>
            </a:r>
            <a:r>
              <a:rPr lang="sl-SI" dirty="0" err="1"/>
              <a:t>anything</a:t>
            </a:r>
            <a:r>
              <a:rPr lang="sl-SI" dirty="0"/>
              <a:t>. </a:t>
            </a:r>
          </a:p>
          <a:p>
            <a:pPr marL="400050" lvl="1" indent="0">
              <a:buNone/>
            </a:pPr>
            <a:r>
              <a:rPr lang="sl-SI" dirty="0" err="1"/>
              <a:t>Everyone</a:t>
            </a:r>
            <a:r>
              <a:rPr lang="sl-SI" dirty="0"/>
              <a:t> </a:t>
            </a:r>
            <a:r>
              <a:rPr lang="sl-SI" b="1" dirty="0" err="1">
                <a:solidFill>
                  <a:srgbClr val="FF0000"/>
                </a:solidFill>
              </a:rPr>
              <a:t>had</a:t>
            </a:r>
            <a:r>
              <a:rPr lang="sl-SI" b="1" dirty="0">
                <a:solidFill>
                  <a:srgbClr val="FF0000"/>
                </a:solidFill>
              </a:rPr>
              <a:t> to </a:t>
            </a:r>
            <a:r>
              <a:rPr lang="sl-SI" dirty="0" err="1"/>
              <a:t>wear</a:t>
            </a:r>
            <a:r>
              <a:rPr lang="sl-SI" dirty="0"/>
              <a:t> </a:t>
            </a:r>
            <a:r>
              <a:rPr lang="sl-SI" dirty="0" err="1"/>
              <a:t>slippers</a:t>
            </a:r>
            <a:r>
              <a:rPr lang="sl-SI" dirty="0"/>
              <a:t> last </a:t>
            </a:r>
            <a:r>
              <a:rPr lang="sl-SI" dirty="0" err="1"/>
              <a:t>year</a:t>
            </a:r>
            <a:r>
              <a:rPr lang="sl-SI" dirty="0"/>
              <a:t>, </a:t>
            </a:r>
            <a:r>
              <a:rPr lang="sl-SI" dirty="0" err="1" smtClean="0"/>
              <a:t>but</a:t>
            </a:r>
            <a:r>
              <a:rPr lang="sl-SI" dirty="0" smtClean="0"/>
              <a:t>… </a:t>
            </a:r>
          </a:p>
          <a:p>
            <a:pPr marL="400050" lvl="1" indent="0">
              <a:buNone/>
            </a:pPr>
            <a:r>
              <a:rPr lang="sl-SI" dirty="0" smtClean="0"/>
              <a:t>…</a:t>
            </a:r>
            <a:r>
              <a:rPr lang="sl-SI" dirty="0" err="1" smtClean="0"/>
              <a:t>now</a:t>
            </a:r>
            <a:r>
              <a:rPr lang="sl-SI" dirty="0" smtClean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>
                <a:solidFill>
                  <a:srgbClr val="FF0000"/>
                </a:solidFill>
              </a:rPr>
              <a:t>don‘t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have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smtClean="0"/>
              <a:t>to </a:t>
            </a:r>
            <a:r>
              <a:rPr lang="sl-SI" dirty="0" err="1" smtClean="0"/>
              <a:t>anymore</a:t>
            </a:r>
            <a:r>
              <a:rPr lang="sl-SI" dirty="0" smtClean="0"/>
              <a:t>.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208A4BA-981A-4B66-A437-1749D4366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51" y="4165537"/>
            <a:ext cx="3854527" cy="2391962"/>
          </a:xfrm>
          <a:prstGeom prst="rect">
            <a:avLst/>
          </a:prstGeom>
        </p:spPr>
      </p:pic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C26A68E-46D1-4EAE-A861-9B05FAC2F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951" y="3646714"/>
            <a:ext cx="3975911" cy="1714804"/>
          </a:xfrm>
        </p:spPr>
        <p:txBody>
          <a:bodyPr>
            <a:normAutofit/>
          </a:bodyPr>
          <a:lstStyle/>
          <a:p>
            <a:r>
              <a:rPr lang="sl-SI" sz="1600" b="1" dirty="0">
                <a:solidFill>
                  <a:srgbClr val="FF0000"/>
                </a:solidFill>
              </a:rPr>
              <a:t>Poglej povedi in poišči napake:</a:t>
            </a:r>
          </a:p>
        </p:txBody>
      </p:sp>
    </p:spTree>
    <p:extLst>
      <p:ext uri="{BB962C8B-B14F-4D97-AF65-F5344CB8AC3E}">
        <p14:creationId xmlns:p14="http://schemas.microsoft.com/office/powerpoint/2010/main" val="525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909A60-37DF-4E37-A5A3-99D63439C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2383"/>
            <a:ext cx="9098037" cy="4478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TASK: make </a:t>
            </a:r>
            <a:r>
              <a:rPr lang="sl-SI" b="1" dirty="0" err="1" smtClean="0"/>
              <a:t>questions</a:t>
            </a:r>
            <a:r>
              <a:rPr lang="sl-SI" b="1" dirty="0" smtClean="0"/>
              <a:t> </a:t>
            </a:r>
            <a:r>
              <a:rPr lang="sl-SI" b="1" dirty="0" err="1" smtClean="0"/>
              <a:t>from</a:t>
            </a:r>
            <a:r>
              <a:rPr lang="sl-SI" b="1" dirty="0" smtClean="0"/>
              <a:t> </a:t>
            </a:r>
            <a:r>
              <a:rPr lang="sl-SI" b="1" dirty="0" err="1" smtClean="0"/>
              <a:t>the</a:t>
            </a:r>
            <a:r>
              <a:rPr lang="sl-SI" b="1" dirty="0" smtClean="0"/>
              <a:t> </a:t>
            </a:r>
            <a:r>
              <a:rPr lang="sl-SI" b="1" dirty="0" err="1" smtClean="0"/>
              <a:t>sentences</a:t>
            </a:r>
            <a:endParaRPr lang="sl-SI" b="1" dirty="0" smtClean="0"/>
          </a:p>
          <a:p>
            <a:r>
              <a:rPr lang="sl-SI" dirty="0" smtClean="0"/>
              <a:t>I </a:t>
            </a:r>
            <a:r>
              <a:rPr lang="sl-SI" dirty="0" err="1"/>
              <a:t>must</a:t>
            </a:r>
            <a:r>
              <a:rPr lang="sl-SI" dirty="0"/>
              <a:t> do </a:t>
            </a:r>
            <a:r>
              <a:rPr lang="sl-SI" dirty="0" err="1"/>
              <a:t>my</a:t>
            </a:r>
            <a:r>
              <a:rPr lang="sl-SI" dirty="0"/>
              <a:t> HW </a:t>
            </a:r>
            <a:r>
              <a:rPr lang="sl-SI" dirty="0" err="1"/>
              <a:t>every</a:t>
            </a:r>
            <a:r>
              <a:rPr lang="sl-SI" dirty="0"/>
              <a:t> </a:t>
            </a:r>
            <a:r>
              <a:rPr lang="sl-SI" dirty="0" err="1"/>
              <a:t>day</a:t>
            </a:r>
            <a:r>
              <a:rPr lang="sl-SI" dirty="0" smtClean="0"/>
              <a:t>. 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err="1" smtClean="0">
                <a:sym typeface="Wingdings" panose="05000000000000000000" pitchFamily="2" charset="2"/>
              </a:rPr>
              <a:t>Must</a:t>
            </a:r>
            <a:r>
              <a:rPr lang="sl-SI" dirty="0" smtClean="0">
                <a:sym typeface="Wingdings" panose="05000000000000000000" pitchFamily="2" charset="2"/>
              </a:rPr>
              <a:t> I do </a:t>
            </a:r>
            <a:r>
              <a:rPr lang="sl-SI" dirty="0" err="1" smtClean="0">
                <a:sym typeface="Wingdings" panose="05000000000000000000" pitchFamily="2" charset="2"/>
              </a:rPr>
              <a:t>my</a:t>
            </a:r>
            <a:r>
              <a:rPr lang="sl-SI" dirty="0" smtClean="0">
                <a:sym typeface="Wingdings" panose="05000000000000000000" pitchFamily="2" charset="2"/>
              </a:rPr>
              <a:t> HW </a:t>
            </a:r>
            <a:r>
              <a:rPr lang="sl-SI" dirty="0" err="1" smtClean="0">
                <a:sym typeface="Wingdings" panose="05000000000000000000" pitchFamily="2" charset="2"/>
              </a:rPr>
              <a:t>every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day</a:t>
            </a:r>
            <a:r>
              <a:rPr lang="sl-SI" dirty="0" smtClean="0">
                <a:sym typeface="Wingdings" panose="05000000000000000000" pitchFamily="2" charset="2"/>
              </a:rPr>
              <a:t>?</a:t>
            </a:r>
            <a:endParaRPr lang="sl-SI" dirty="0"/>
          </a:p>
          <a:p>
            <a:r>
              <a:rPr lang="sl-SI" dirty="0"/>
              <a:t>I </a:t>
            </a:r>
            <a:r>
              <a:rPr lang="sl-SI" dirty="0" err="1"/>
              <a:t>have</a:t>
            </a:r>
            <a:r>
              <a:rPr lang="sl-SI" dirty="0"/>
              <a:t> to do </a:t>
            </a:r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homework</a:t>
            </a:r>
            <a:r>
              <a:rPr lang="sl-SI" dirty="0"/>
              <a:t> </a:t>
            </a:r>
            <a:r>
              <a:rPr lang="sl-SI" dirty="0" err="1"/>
              <a:t>every</a:t>
            </a:r>
            <a:r>
              <a:rPr lang="sl-SI" dirty="0"/>
              <a:t> </a:t>
            </a:r>
            <a:r>
              <a:rPr lang="sl-SI" dirty="0" err="1"/>
              <a:t>day</a:t>
            </a:r>
            <a:r>
              <a:rPr lang="sl-SI" dirty="0" smtClean="0"/>
              <a:t>. 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 Do I </a:t>
            </a:r>
            <a:r>
              <a:rPr lang="sl-SI" dirty="0" err="1" smtClean="0">
                <a:sym typeface="Wingdings" panose="05000000000000000000" pitchFamily="2" charset="2"/>
              </a:rPr>
              <a:t>have</a:t>
            </a:r>
            <a:r>
              <a:rPr lang="sl-SI" dirty="0" smtClean="0">
                <a:sym typeface="Wingdings" panose="05000000000000000000" pitchFamily="2" charset="2"/>
              </a:rPr>
              <a:t> to do </a:t>
            </a:r>
            <a:r>
              <a:rPr lang="sl-SI" dirty="0" err="1" smtClean="0">
                <a:sym typeface="Wingdings" panose="05000000000000000000" pitchFamily="2" charset="2"/>
              </a:rPr>
              <a:t>my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homework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every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err="1" smtClean="0">
                <a:sym typeface="Wingdings" panose="05000000000000000000" pitchFamily="2" charset="2"/>
              </a:rPr>
              <a:t>day</a:t>
            </a:r>
            <a:r>
              <a:rPr lang="sl-SI" dirty="0" smtClean="0">
                <a:sym typeface="Wingdings" panose="05000000000000000000" pitchFamily="2" charset="2"/>
              </a:rPr>
              <a:t>?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 smtClean="0"/>
              <a:t>TASK 2: make </a:t>
            </a:r>
            <a:r>
              <a:rPr lang="sl-SI" b="1" dirty="0" err="1" smtClean="0"/>
              <a:t>the</a:t>
            </a:r>
            <a:r>
              <a:rPr lang="sl-SI" b="1" dirty="0" smtClean="0"/>
              <a:t> </a:t>
            </a:r>
            <a:r>
              <a:rPr lang="sl-SI" b="1" dirty="0" err="1" smtClean="0"/>
              <a:t>sentences</a:t>
            </a:r>
            <a:r>
              <a:rPr lang="sl-SI" b="1" dirty="0" smtClean="0"/>
              <a:t> </a:t>
            </a:r>
            <a:r>
              <a:rPr lang="sl-SI" b="1" dirty="0"/>
              <a:t>negative as </a:t>
            </a:r>
            <a:r>
              <a:rPr lang="sl-SI" b="1" dirty="0" err="1"/>
              <a:t>well</a:t>
            </a:r>
            <a:r>
              <a:rPr lang="sl-SI" b="1" dirty="0"/>
              <a:t>: </a:t>
            </a:r>
          </a:p>
          <a:p>
            <a:r>
              <a:rPr lang="sl-SI" dirty="0"/>
              <a:t>I </a:t>
            </a:r>
            <a:r>
              <a:rPr lang="sl-SI" dirty="0" err="1"/>
              <a:t>mustn‘t</a:t>
            </a:r>
            <a:r>
              <a:rPr lang="sl-SI" dirty="0"/>
              <a:t> do </a:t>
            </a:r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homework</a:t>
            </a:r>
            <a:r>
              <a:rPr lang="sl-SI" dirty="0"/>
              <a:t> </a:t>
            </a:r>
            <a:r>
              <a:rPr lang="sl-SI" dirty="0" err="1"/>
              <a:t>every</a:t>
            </a:r>
            <a:r>
              <a:rPr lang="sl-SI" dirty="0"/>
              <a:t> </a:t>
            </a:r>
            <a:r>
              <a:rPr lang="sl-SI" dirty="0" err="1" smtClean="0"/>
              <a:t>day</a:t>
            </a:r>
            <a:r>
              <a:rPr lang="sl-SI" dirty="0" smtClean="0"/>
              <a:t>. =</a:t>
            </a:r>
            <a:r>
              <a:rPr lang="sl-SI" dirty="0" err="1" smtClean="0"/>
              <a:t>I‘m</a:t>
            </a:r>
            <a:r>
              <a:rPr lang="sl-SI" dirty="0" smtClean="0"/>
              <a:t> </a:t>
            </a:r>
            <a:r>
              <a:rPr lang="sl-SI" b="1" dirty="0" smtClean="0">
                <a:solidFill>
                  <a:srgbClr val="92D050"/>
                </a:solidFill>
              </a:rPr>
              <a:t>not </a:t>
            </a:r>
            <a:r>
              <a:rPr lang="sl-SI" b="1" dirty="0" err="1" smtClean="0">
                <a:solidFill>
                  <a:srgbClr val="92D050"/>
                </a:solidFill>
              </a:rPr>
              <a:t>allowed</a:t>
            </a:r>
            <a:r>
              <a:rPr lang="sl-SI" b="1" dirty="0" smtClean="0">
                <a:solidFill>
                  <a:srgbClr val="92D050"/>
                </a:solidFill>
              </a:rPr>
              <a:t> </a:t>
            </a:r>
            <a:r>
              <a:rPr lang="sl-SI" dirty="0" smtClean="0"/>
              <a:t>to do it. I </a:t>
            </a:r>
            <a:r>
              <a:rPr lang="sl-SI" b="1" dirty="0" err="1" smtClean="0">
                <a:solidFill>
                  <a:srgbClr val="92D050"/>
                </a:solidFill>
              </a:rPr>
              <a:t>don‘t</a:t>
            </a:r>
            <a:r>
              <a:rPr lang="sl-SI" b="1" dirty="0" smtClean="0">
                <a:solidFill>
                  <a:srgbClr val="92D050"/>
                </a:solidFill>
              </a:rPr>
              <a:t> </a:t>
            </a:r>
            <a:r>
              <a:rPr lang="sl-SI" b="1" dirty="0" err="1" smtClean="0">
                <a:solidFill>
                  <a:srgbClr val="92D050"/>
                </a:solidFill>
              </a:rPr>
              <a:t>have</a:t>
            </a:r>
            <a:r>
              <a:rPr lang="sl-SI" b="1" dirty="0" smtClean="0">
                <a:solidFill>
                  <a:srgbClr val="92D050"/>
                </a:solidFill>
              </a:rPr>
              <a:t> </a:t>
            </a:r>
            <a:r>
              <a:rPr lang="sl-SI" b="1" dirty="0" err="1" smtClean="0">
                <a:solidFill>
                  <a:srgbClr val="92D050"/>
                </a:solidFill>
              </a:rPr>
              <a:t>permission</a:t>
            </a:r>
            <a:r>
              <a:rPr lang="sl-SI" dirty="0" smtClean="0"/>
              <a:t> to do it. (=</a:t>
            </a:r>
            <a:r>
              <a:rPr lang="sl-SI" dirty="0" smtClean="0">
                <a:solidFill>
                  <a:srgbClr val="92D050"/>
                </a:solidFill>
              </a:rPr>
              <a:t>ni mi dovoljeno </a:t>
            </a:r>
            <a:r>
              <a:rPr lang="sl-SI" dirty="0" smtClean="0"/>
              <a:t>delati naloge vsak dan! – lahko, da gre za prepoved, četudi zveni smešno).</a:t>
            </a:r>
            <a:endParaRPr lang="sl-SI" dirty="0"/>
          </a:p>
          <a:p>
            <a:r>
              <a:rPr lang="sl-SI" dirty="0"/>
              <a:t>I </a:t>
            </a:r>
            <a:r>
              <a:rPr lang="sl-SI" b="1" dirty="0" err="1"/>
              <a:t>don‘t</a:t>
            </a:r>
            <a:r>
              <a:rPr lang="sl-SI" b="1" dirty="0"/>
              <a:t> </a:t>
            </a:r>
            <a:r>
              <a:rPr lang="sl-SI" b="1" dirty="0" err="1"/>
              <a:t>have</a:t>
            </a:r>
            <a:r>
              <a:rPr lang="sl-SI" b="1" dirty="0"/>
              <a:t> to </a:t>
            </a:r>
            <a:r>
              <a:rPr lang="sl-SI" dirty="0"/>
              <a:t>do </a:t>
            </a:r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homework</a:t>
            </a:r>
            <a:r>
              <a:rPr lang="sl-SI" dirty="0"/>
              <a:t> </a:t>
            </a:r>
            <a:r>
              <a:rPr lang="sl-SI" dirty="0" err="1"/>
              <a:t>every</a:t>
            </a:r>
            <a:r>
              <a:rPr lang="sl-SI" dirty="0"/>
              <a:t> </a:t>
            </a:r>
            <a:r>
              <a:rPr lang="sl-SI" dirty="0" err="1"/>
              <a:t>day</a:t>
            </a:r>
            <a:r>
              <a:rPr lang="sl-SI" dirty="0"/>
              <a:t>. = </a:t>
            </a:r>
            <a:r>
              <a:rPr lang="sl-SI" dirty="0" smtClean="0"/>
              <a:t>takšnemu primeru rečemo </a:t>
            </a:r>
            <a:r>
              <a:rPr lang="sl-SI" b="1" dirty="0" smtClean="0">
                <a:solidFill>
                  <a:srgbClr val="92D050"/>
                </a:solidFill>
              </a:rPr>
              <a:t>absence </a:t>
            </a:r>
            <a:r>
              <a:rPr lang="sl-SI" b="1" dirty="0" err="1">
                <a:solidFill>
                  <a:srgbClr val="92D050"/>
                </a:solidFill>
              </a:rPr>
              <a:t>of</a:t>
            </a:r>
            <a:r>
              <a:rPr lang="sl-SI" b="1" dirty="0">
                <a:solidFill>
                  <a:srgbClr val="92D050"/>
                </a:solidFill>
              </a:rPr>
              <a:t> </a:t>
            </a:r>
            <a:r>
              <a:rPr lang="sl-SI" b="1" dirty="0" err="1" smtClean="0">
                <a:solidFill>
                  <a:srgbClr val="92D050"/>
                </a:solidFill>
              </a:rPr>
              <a:t>obligation</a:t>
            </a:r>
            <a:r>
              <a:rPr lang="sl-SI" dirty="0" smtClean="0">
                <a:solidFill>
                  <a:srgbClr val="92D050"/>
                </a:solidFill>
              </a:rPr>
              <a:t> (=tega ni obvezno narediti)</a:t>
            </a:r>
          </a:p>
        </p:txBody>
      </p:sp>
    </p:spTree>
    <p:extLst>
      <p:ext uri="{BB962C8B-B14F-4D97-AF65-F5344CB8AC3E}">
        <p14:creationId xmlns:p14="http://schemas.microsoft.com/office/powerpoint/2010/main" val="22866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A38FBA-BAE4-4CC8-A17C-913697F9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53886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Prohibition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1300" dirty="0"/>
              <a:t>P</a:t>
            </a:r>
            <a:r>
              <a:rPr lang="sl-SI" sz="1300" dirty="0" smtClean="0"/>
              <a:t>repovedi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0AFB53-1982-484D-80D7-210841616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035156"/>
            <a:ext cx="4184035" cy="4115274"/>
          </a:xfrm>
        </p:spPr>
        <p:txBody>
          <a:bodyPr/>
          <a:lstStyle/>
          <a:p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/>
              <a:t>mustn‘t</a:t>
            </a:r>
            <a:r>
              <a:rPr lang="sl-SI" dirty="0"/>
              <a:t> </a:t>
            </a:r>
            <a:r>
              <a:rPr lang="sl-SI" dirty="0" err="1"/>
              <a:t>shout</a:t>
            </a:r>
            <a:r>
              <a:rPr lang="sl-SI" dirty="0"/>
              <a:t> at </a:t>
            </a:r>
            <a:r>
              <a:rPr lang="sl-SI" dirty="0" err="1"/>
              <a:t>school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smtClean="0"/>
              <a:t>Kako bi lahko to poved povedali še drugače / z drugimi besedami?</a:t>
            </a:r>
            <a:r>
              <a:rPr lang="sl-SI" dirty="0"/>
              <a:t> </a:t>
            </a:r>
            <a:r>
              <a:rPr lang="sl-SI" dirty="0" smtClean="0"/>
              <a:t>Začni z  </a:t>
            </a:r>
            <a:r>
              <a:rPr lang="sl-SI" i="1" dirty="0" smtClean="0"/>
              <a:t>It </a:t>
            </a:r>
            <a:r>
              <a:rPr lang="sl-SI" i="1" dirty="0"/>
              <a:t>is </a:t>
            </a:r>
            <a:r>
              <a:rPr lang="sl-SI" i="1" dirty="0" smtClean="0"/>
              <a:t>not…</a:t>
            </a:r>
          </a:p>
          <a:p>
            <a:pPr marL="0" indent="0">
              <a:buNone/>
            </a:pPr>
            <a:r>
              <a:rPr lang="sl-SI" dirty="0" smtClean="0"/>
              <a:t>Rešitev:</a:t>
            </a:r>
            <a:endParaRPr lang="sl-SI" dirty="0"/>
          </a:p>
          <a:p>
            <a:r>
              <a:rPr lang="sl-SI" dirty="0"/>
              <a:t>It is not </a:t>
            </a:r>
            <a:r>
              <a:rPr lang="sl-SI" b="1" dirty="0" err="1"/>
              <a:t>allowed</a:t>
            </a:r>
            <a:r>
              <a:rPr lang="sl-SI" dirty="0"/>
              <a:t> to </a:t>
            </a:r>
            <a:r>
              <a:rPr lang="sl-SI" dirty="0" err="1"/>
              <a:t>shout</a:t>
            </a:r>
            <a:r>
              <a:rPr lang="sl-SI" dirty="0"/>
              <a:t> at </a:t>
            </a:r>
            <a:r>
              <a:rPr lang="sl-SI" dirty="0" err="1"/>
              <a:t>school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TASK: Make </a:t>
            </a:r>
            <a:r>
              <a:rPr lang="sl-SI" dirty="0">
                <a:solidFill>
                  <a:srgbClr val="FF0000"/>
                </a:solidFill>
              </a:rPr>
              <a:t>some </a:t>
            </a:r>
            <a:r>
              <a:rPr lang="sl-SI" dirty="0" err="1">
                <a:solidFill>
                  <a:srgbClr val="FF0000"/>
                </a:solidFill>
              </a:rPr>
              <a:t>examples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with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the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help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of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the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photos</a:t>
            </a:r>
            <a:r>
              <a:rPr lang="sl-SI" dirty="0">
                <a:solidFill>
                  <a:srgbClr val="FF0000"/>
                </a:solidFill>
              </a:rPr>
              <a:t> on </a:t>
            </a:r>
            <a:r>
              <a:rPr lang="sl-SI" dirty="0" err="1">
                <a:solidFill>
                  <a:srgbClr val="FF0000"/>
                </a:solidFill>
              </a:rPr>
              <a:t>the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right</a:t>
            </a:r>
            <a:r>
              <a:rPr lang="sl-SI" dirty="0" smtClean="0"/>
              <a:t>: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62CFF7DA-A9C3-4167-8B16-E76061A450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6352" y="1075303"/>
            <a:ext cx="2628900" cy="174307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20A28D1-D40F-4422-99FD-8E82DDCAB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627" y="1060601"/>
            <a:ext cx="1428750" cy="142875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3D38728-2ED3-4226-9012-4E551D8CF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413" y="4086260"/>
            <a:ext cx="15716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0B9936-6383-420E-8451-3B151967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4543"/>
            <a:ext cx="4983237" cy="1559906"/>
          </a:xfrm>
        </p:spPr>
        <p:txBody>
          <a:bodyPr>
            <a:normAutofit/>
          </a:bodyPr>
          <a:lstStyle/>
          <a:p>
            <a:r>
              <a:rPr lang="sl-SI" dirty="0" err="1"/>
              <a:t>Modal</a:t>
            </a:r>
            <a:r>
              <a:rPr lang="sl-SI" dirty="0"/>
              <a:t> </a:t>
            </a:r>
            <a:r>
              <a:rPr lang="sl-SI" dirty="0" err="1"/>
              <a:t>verbs</a:t>
            </a:r>
            <a:r>
              <a:rPr lang="sl-SI" dirty="0"/>
              <a:t> </a:t>
            </a:r>
            <a:r>
              <a:rPr lang="sl-SI" dirty="0" err="1"/>
              <a:t>expressing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 err="1"/>
              <a:t>advice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 smtClean="0"/>
              <a:t>suggestion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1200" dirty="0" smtClean="0"/>
              <a:t>Modalni glagoli za izražanje nasvetov ali predlogov</a:t>
            </a:r>
            <a:endParaRPr lang="sl-SI" sz="1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701944-E76D-46DA-9392-916525659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7077" y="1984449"/>
            <a:ext cx="4184035" cy="4741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 err="1">
                <a:solidFill>
                  <a:srgbClr val="FF0000"/>
                </a:solidFill>
              </a:rPr>
              <a:t>Should</a:t>
            </a:r>
            <a:r>
              <a:rPr lang="sl-SI" dirty="0"/>
              <a:t> = </a:t>
            </a:r>
            <a:r>
              <a:rPr lang="sl-SI" dirty="0" err="1"/>
              <a:t>advice</a:t>
            </a:r>
            <a:r>
              <a:rPr lang="sl-SI" dirty="0"/>
              <a:t>   </a:t>
            </a:r>
            <a:r>
              <a:rPr lang="sl-SI" b="1" dirty="0" err="1">
                <a:solidFill>
                  <a:srgbClr val="FF0000"/>
                </a:solidFill>
              </a:rPr>
              <a:t>Must</a:t>
            </a:r>
            <a:r>
              <a:rPr lang="sl-SI" dirty="0"/>
              <a:t> = </a:t>
            </a:r>
            <a:r>
              <a:rPr lang="sl-SI" dirty="0" err="1"/>
              <a:t>obligation</a:t>
            </a:r>
            <a:endParaRPr lang="sl-SI" dirty="0"/>
          </a:p>
          <a:p>
            <a:r>
              <a:rPr lang="sl-SI" dirty="0"/>
              <a:t>‘‘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must</a:t>
            </a:r>
            <a:r>
              <a:rPr lang="sl-SI" dirty="0"/>
              <a:t> be </a:t>
            </a:r>
            <a:r>
              <a:rPr lang="sl-SI" dirty="0" err="1"/>
              <a:t>fit</a:t>
            </a:r>
            <a:r>
              <a:rPr lang="sl-SI" dirty="0"/>
              <a:t> </a:t>
            </a:r>
            <a:r>
              <a:rPr lang="sl-SI" dirty="0" err="1"/>
              <a:t>if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go on </a:t>
            </a:r>
            <a:r>
              <a:rPr lang="sl-SI" dirty="0" err="1"/>
              <a:t>the</a:t>
            </a:r>
            <a:r>
              <a:rPr lang="sl-SI" dirty="0"/>
              <a:t> Desert </a:t>
            </a:r>
            <a:r>
              <a:rPr lang="sl-SI" dirty="0" err="1"/>
              <a:t>Challenge</a:t>
            </a:r>
            <a:r>
              <a:rPr lang="sl-SI" dirty="0"/>
              <a:t>.‘‘</a:t>
            </a:r>
          </a:p>
          <a:p>
            <a:r>
              <a:rPr lang="sl-SI" dirty="0"/>
              <a:t>‘‘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should</a:t>
            </a:r>
            <a:r>
              <a:rPr lang="sl-SI" dirty="0"/>
              <a:t> take a map </a:t>
            </a:r>
            <a:r>
              <a:rPr lang="sl-SI" dirty="0" err="1"/>
              <a:t>if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go on </a:t>
            </a:r>
            <a:r>
              <a:rPr lang="sl-SI" dirty="0" err="1"/>
              <a:t>the</a:t>
            </a:r>
            <a:r>
              <a:rPr lang="sl-SI" dirty="0"/>
              <a:t> Desert </a:t>
            </a:r>
            <a:r>
              <a:rPr lang="sl-SI" dirty="0" err="1"/>
              <a:t>Challenge</a:t>
            </a:r>
            <a:r>
              <a:rPr lang="sl-SI" dirty="0"/>
              <a:t>.‘‘</a:t>
            </a:r>
          </a:p>
          <a:p>
            <a:pPr marL="0" indent="0">
              <a:buNone/>
            </a:pPr>
            <a:r>
              <a:rPr lang="sl-SI" dirty="0" smtClean="0"/>
              <a:t>TASK: GIVE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own</a:t>
            </a:r>
            <a:r>
              <a:rPr lang="sl-SI" dirty="0"/>
              <a:t> </a:t>
            </a:r>
            <a:r>
              <a:rPr lang="sl-SI" dirty="0" err="1"/>
              <a:t>example</a:t>
            </a:r>
            <a:r>
              <a:rPr lang="sl-SI" dirty="0"/>
              <a:t>:</a:t>
            </a:r>
          </a:p>
          <a:p>
            <a:pPr marL="0" indent="0">
              <a:buNone/>
            </a:pPr>
            <a:r>
              <a:rPr lang="sl-SI" dirty="0"/>
              <a:t>A: I </a:t>
            </a:r>
            <a:r>
              <a:rPr lang="sl-SI" dirty="0" err="1"/>
              <a:t>am</a:t>
            </a:r>
            <a:r>
              <a:rPr lang="sl-SI" dirty="0"/>
              <a:t> </a:t>
            </a:r>
            <a:r>
              <a:rPr lang="sl-SI" dirty="0" err="1"/>
              <a:t>always</a:t>
            </a:r>
            <a:r>
              <a:rPr lang="sl-SI" dirty="0"/>
              <a:t> </a:t>
            </a:r>
            <a:r>
              <a:rPr lang="sl-SI" dirty="0" err="1"/>
              <a:t>tired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morning</a:t>
            </a:r>
            <a:r>
              <a:rPr lang="sl-SI" dirty="0"/>
              <a:t>. </a:t>
            </a: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should</a:t>
            </a:r>
            <a:r>
              <a:rPr lang="sl-SI" dirty="0"/>
              <a:t> I do?</a:t>
            </a:r>
          </a:p>
          <a:p>
            <a:pPr marL="0" indent="0">
              <a:buNone/>
            </a:pPr>
            <a:r>
              <a:rPr lang="sl-SI" dirty="0"/>
              <a:t>B: (I </a:t>
            </a:r>
            <a:r>
              <a:rPr lang="sl-SI" dirty="0" err="1"/>
              <a:t>think</a:t>
            </a:r>
            <a:r>
              <a:rPr lang="sl-SI" dirty="0"/>
              <a:t>)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b="1" dirty="0" err="1">
                <a:solidFill>
                  <a:srgbClr val="FF0000"/>
                </a:solidFill>
              </a:rPr>
              <a:t>should</a:t>
            </a:r>
            <a:r>
              <a:rPr lang="sl-SI" dirty="0"/>
              <a:t> go to bed </a:t>
            </a:r>
            <a:r>
              <a:rPr lang="sl-SI" dirty="0" err="1"/>
              <a:t>earlier</a:t>
            </a:r>
            <a:r>
              <a:rPr lang="sl-SI" dirty="0"/>
              <a:t>. OR …</a:t>
            </a:r>
          </a:p>
          <a:p>
            <a:pPr marL="0" indent="0">
              <a:buNone/>
            </a:pP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b="1" dirty="0" err="1">
                <a:solidFill>
                  <a:srgbClr val="FF0000"/>
                </a:solidFill>
              </a:rPr>
              <a:t>shouldn‘t</a:t>
            </a:r>
            <a:r>
              <a:rPr lang="sl-SI" dirty="0"/>
              <a:t> </a:t>
            </a:r>
            <a:r>
              <a:rPr lang="sl-SI" dirty="0" err="1"/>
              <a:t>play</a:t>
            </a:r>
            <a:r>
              <a:rPr lang="sl-SI" dirty="0"/>
              <a:t> video </a:t>
            </a:r>
            <a:r>
              <a:rPr lang="sl-SI" dirty="0" err="1"/>
              <a:t>games</a:t>
            </a:r>
            <a:r>
              <a:rPr lang="sl-SI" dirty="0"/>
              <a:t> </a:t>
            </a:r>
            <a:r>
              <a:rPr lang="sl-SI" dirty="0" err="1"/>
              <a:t>till</a:t>
            </a:r>
            <a:r>
              <a:rPr lang="sl-SI" dirty="0"/>
              <a:t> late at </a:t>
            </a:r>
            <a:r>
              <a:rPr lang="sl-SI" dirty="0" err="1"/>
              <a:t>night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USE </a:t>
            </a:r>
            <a:r>
              <a:rPr lang="sl-SI" dirty="0" err="1">
                <a:solidFill>
                  <a:srgbClr val="FF0000"/>
                </a:solidFill>
              </a:rPr>
              <a:t>should</a:t>
            </a:r>
            <a:r>
              <a:rPr lang="sl-SI" dirty="0">
                <a:solidFill>
                  <a:srgbClr val="FF0000"/>
                </a:solidFill>
              </a:rPr>
              <a:t> / </a:t>
            </a:r>
            <a:r>
              <a:rPr lang="sl-SI" dirty="0" err="1">
                <a:solidFill>
                  <a:srgbClr val="FF0000"/>
                </a:solidFill>
              </a:rPr>
              <a:t>shouldn‘t</a:t>
            </a:r>
            <a:r>
              <a:rPr lang="sl-SI" dirty="0">
                <a:solidFill>
                  <a:srgbClr val="FF0000"/>
                </a:solidFill>
              </a:rPr>
              <a:t> OR </a:t>
            </a:r>
            <a:r>
              <a:rPr lang="sl-SI" dirty="0" err="1">
                <a:solidFill>
                  <a:srgbClr val="FF0000"/>
                </a:solidFill>
              </a:rPr>
              <a:t>must</a:t>
            </a:r>
            <a:r>
              <a:rPr lang="sl-SI" dirty="0">
                <a:solidFill>
                  <a:srgbClr val="FF0000"/>
                </a:solidFill>
              </a:rPr>
              <a:t> / </a:t>
            </a:r>
            <a:r>
              <a:rPr lang="sl-SI" dirty="0" err="1">
                <a:solidFill>
                  <a:srgbClr val="FF0000"/>
                </a:solidFill>
              </a:rPr>
              <a:t>mustn‘t</a:t>
            </a:r>
            <a:r>
              <a:rPr lang="sl-SI" dirty="0">
                <a:solidFill>
                  <a:srgbClr val="FF0000"/>
                </a:solidFill>
              </a:rPr>
              <a:t> in </a:t>
            </a:r>
            <a:r>
              <a:rPr lang="sl-SI" dirty="0" err="1">
                <a:solidFill>
                  <a:srgbClr val="FF0000"/>
                </a:solidFill>
              </a:rPr>
              <a:t>the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exercise</a:t>
            </a:r>
            <a:r>
              <a:rPr lang="sl-SI" dirty="0">
                <a:solidFill>
                  <a:srgbClr val="FF0000"/>
                </a:solidFill>
              </a:rPr>
              <a:t> on </a:t>
            </a:r>
            <a:r>
              <a:rPr lang="sl-SI" dirty="0" err="1">
                <a:solidFill>
                  <a:srgbClr val="FF0000"/>
                </a:solidFill>
              </a:rPr>
              <a:t>the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right</a:t>
            </a:r>
            <a:r>
              <a:rPr lang="sl-SI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55FA83E-9DFA-47D4-B617-557CC78165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0378" y="3269974"/>
            <a:ext cx="3115326" cy="324335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CC2E11A-1DCB-45B5-A130-5BB91E2FC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30" y="145890"/>
            <a:ext cx="5785605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A0755B-99D1-4E45-975D-38DD136F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6" y="311426"/>
            <a:ext cx="9585108" cy="1320800"/>
          </a:xfrm>
        </p:spPr>
        <p:txBody>
          <a:bodyPr>
            <a:normAutofit fontScale="90000"/>
          </a:bodyPr>
          <a:lstStyle/>
          <a:p>
            <a:r>
              <a:rPr lang="sl-SI" sz="3200" dirty="0" smtClean="0"/>
              <a:t>V ZVEZEK V CELIH POVEDIH:</a:t>
            </a:r>
            <a:r>
              <a:rPr lang="sl-SI" sz="3200" dirty="0"/>
              <a:t> </a:t>
            </a:r>
            <a:r>
              <a:rPr lang="sl-SI" sz="3200" dirty="0" smtClean="0"/>
              <a:t>Podnaslov:</a:t>
            </a:r>
            <a:br>
              <a:rPr lang="sl-SI" sz="3200" dirty="0" smtClean="0"/>
            </a:br>
            <a:r>
              <a:rPr lang="sl-SI" sz="3200" dirty="0" smtClean="0"/>
              <a:t>EXERCISE: </a:t>
            </a:r>
            <a:r>
              <a:rPr lang="sl-SI" sz="3200" i="1" dirty="0" err="1">
                <a:solidFill>
                  <a:srgbClr val="FF0000"/>
                </a:solidFill>
              </a:rPr>
              <a:t>must</a:t>
            </a:r>
            <a:r>
              <a:rPr lang="sl-SI" sz="3200" i="1" dirty="0">
                <a:solidFill>
                  <a:srgbClr val="FF0000"/>
                </a:solidFill>
              </a:rPr>
              <a:t>, </a:t>
            </a:r>
            <a:r>
              <a:rPr lang="sl-SI" sz="3200" i="1" dirty="0" err="1">
                <a:solidFill>
                  <a:srgbClr val="FF0000"/>
                </a:solidFill>
              </a:rPr>
              <a:t>mustn‘t</a:t>
            </a:r>
            <a:r>
              <a:rPr lang="sl-SI" sz="3200" i="1" dirty="0">
                <a:solidFill>
                  <a:srgbClr val="FF0000"/>
                </a:solidFill>
              </a:rPr>
              <a:t>, </a:t>
            </a:r>
            <a:r>
              <a:rPr lang="sl-SI" sz="3200" i="1" dirty="0" err="1">
                <a:solidFill>
                  <a:srgbClr val="FF0000"/>
                </a:solidFill>
              </a:rPr>
              <a:t>can</a:t>
            </a:r>
            <a:r>
              <a:rPr lang="sl-SI" sz="3200" i="1" dirty="0">
                <a:solidFill>
                  <a:srgbClr val="FF0000"/>
                </a:solidFill>
              </a:rPr>
              <a:t>, </a:t>
            </a:r>
            <a:r>
              <a:rPr lang="sl-SI" sz="3200" i="1" dirty="0" err="1">
                <a:solidFill>
                  <a:srgbClr val="FF0000"/>
                </a:solidFill>
              </a:rPr>
              <a:t>should</a:t>
            </a:r>
            <a:r>
              <a:rPr lang="sl-SI" sz="3200" i="1" dirty="0">
                <a:solidFill>
                  <a:srgbClr val="FF0000"/>
                </a:solidFill>
              </a:rPr>
              <a:t>, </a:t>
            </a:r>
            <a:r>
              <a:rPr lang="sl-SI" sz="3200" i="1" dirty="0" err="1">
                <a:solidFill>
                  <a:srgbClr val="FF0000"/>
                </a:solidFill>
              </a:rPr>
              <a:t>don‘t</a:t>
            </a:r>
            <a:r>
              <a:rPr lang="sl-SI" sz="3200" i="1" dirty="0">
                <a:solidFill>
                  <a:srgbClr val="FF0000"/>
                </a:solidFill>
              </a:rPr>
              <a:t> </a:t>
            </a:r>
            <a:r>
              <a:rPr lang="sl-SI" sz="3200" i="1" dirty="0" err="1">
                <a:solidFill>
                  <a:srgbClr val="FF0000"/>
                </a:solidFill>
              </a:rPr>
              <a:t>have</a:t>
            </a:r>
            <a:r>
              <a:rPr lang="sl-SI" sz="3200" i="1" dirty="0">
                <a:solidFill>
                  <a:srgbClr val="FF0000"/>
                </a:solidFill>
              </a:rPr>
              <a:t> to, </a:t>
            </a:r>
            <a:r>
              <a:rPr lang="sl-SI" sz="3200" i="1" dirty="0" err="1">
                <a:solidFill>
                  <a:srgbClr val="FF0000"/>
                </a:solidFill>
              </a:rPr>
              <a:t>can‘t</a:t>
            </a:r>
            <a:r>
              <a:rPr lang="sl-SI" sz="32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D62C8F-8F96-4647-B853-B0C962D55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5205" y="1940712"/>
            <a:ext cx="4888579" cy="413846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 can hear you quite well. You</a:t>
            </a:r>
            <a:r>
              <a:rPr lang="sl-SI" dirty="0"/>
              <a:t> ___________</a:t>
            </a:r>
            <a:r>
              <a:rPr lang="en-US" dirty="0"/>
              <a:t>  not shout.</a:t>
            </a:r>
            <a:endParaRPr lang="sl-SI" dirty="0"/>
          </a:p>
          <a:p>
            <a:r>
              <a:rPr lang="en-US" dirty="0"/>
              <a:t>She</a:t>
            </a:r>
            <a:r>
              <a:rPr lang="sl-SI" dirty="0"/>
              <a:t>__________</a:t>
            </a:r>
            <a:r>
              <a:rPr lang="en-US" dirty="0"/>
              <a:t>  ride her bike at night without lights. It's not allowed</a:t>
            </a:r>
            <a:r>
              <a:rPr lang="sl-SI" dirty="0"/>
              <a:t>.</a:t>
            </a:r>
          </a:p>
          <a:p>
            <a:r>
              <a:rPr lang="en-US" dirty="0"/>
              <a:t>She </a:t>
            </a:r>
            <a:r>
              <a:rPr lang="sl-SI" dirty="0"/>
              <a:t>__________</a:t>
            </a:r>
            <a:r>
              <a:rPr lang="en-US" dirty="0"/>
              <a:t> not eat so much chocolate because it's bad for her figure.</a:t>
            </a:r>
            <a:endParaRPr lang="sl-SI" dirty="0"/>
          </a:p>
          <a:p>
            <a:r>
              <a:rPr lang="en-US" dirty="0"/>
              <a:t>Talk to Ann about your problems. I'm sure she </a:t>
            </a:r>
            <a:r>
              <a:rPr lang="sl-SI" dirty="0"/>
              <a:t>________</a:t>
            </a:r>
            <a:r>
              <a:rPr lang="en-US" dirty="0"/>
              <a:t> help you.</a:t>
            </a:r>
            <a:endParaRPr lang="sl-SI" dirty="0"/>
          </a:p>
          <a:p>
            <a:r>
              <a:rPr lang="en-US" dirty="0"/>
              <a:t>You  </a:t>
            </a:r>
            <a:r>
              <a:rPr lang="sl-SI" dirty="0"/>
              <a:t>______ </a:t>
            </a:r>
            <a:r>
              <a:rPr lang="en-US" dirty="0"/>
              <a:t>vacuum the carpets because Carol has already done it.</a:t>
            </a:r>
            <a:endParaRPr lang="sl-SI" dirty="0"/>
          </a:p>
          <a:p>
            <a:r>
              <a:rPr lang="en-US" dirty="0"/>
              <a:t>Smoking is very unhealthy. You </a:t>
            </a:r>
            <a:r>
              <a:rPr lang="sl-SI" dirty="0"/>
              <a:t>_________</a:t>
            </a:r>
            <a:r>
              <a:rPr lang="en-US" dirty="0"/>
              <a:t> stop it.</a:t>
            </a:r>
            <a:endParaRPr lang="sl-SI" dirty="0"/>
          </a:p>
          <a:p>
            <a:r>
              <a:rPr lang="sl-SI" dirty="0" err="1"/>
              <a:t>You</a:t>
            </a:r>
            <a:r>
              <a:rPr lang="sl-SI" dirty="0"/>
              <a:t> _____________ </a:t>
            </a:r>
            <a:r>
              <a:rPr lang="sl-SI" dirty="0" err="1"/>
              <a:t>use</a:t>
            </a:r>
            <a:r>
              <a:rPr lang="sl-SI" dirty="0"/>
              <a:t> a </a:t>
            </a:r>
            <a:r>
              <a:rPr lang="sl-SI" dirty="0" err="1"/>
              <a:t>mobile</a:t>
            </a:r>
            <a:r>
              <a:rPr lang="sl-SI" dirty="0"/>
              <a:t> </a:t>
            </a:r>
            <a:r>
              <a:rPr lang="sl-SI" dirty="0" err="1"/>
              <a:t>phone</a:t>
            </a:r>
            <a:r>
              <a:rPr lang="sl-SI" dirty="0"/>
              <a:t> in </a:t>
            </a:r>
            <a:r>
              <a:rPr lang="sl-SI" dirty="0" err="1"/>
              <a:t>class</a:t>
            </a:r>
            <a:r>
              <a:rPr lang="sl-SI" dirty="0"/>
              <a:t>.</a:t>
            </a:r>
          </a:p>
          <a:p>
            <a:r>
              <a:rPr lang="sl-SI" dirty="0"/>
              <a:t>I ____________ ride a bike </a:t>
            </a:r>
            <a:r>
              <a:rPr lang="sl-SI" dirty="0" err="1"/>
              <a:t>until</a:t>
            </a:r>
            <a:r>
              <a:rPr lang="sl-SI" dirty="0"/>
              <a:t> I </a:t>
            </a:r>
            <a:r>
              <a:rPr lang="sl-SI" dirty="0" err="1"/>
              <a:t>was</a:t>
            </a:r>
            <a:r>
              <a:rPr lang="sl-SI" dirty="0"/>
              <a:t> 8! </a:t>
            </a:r>
          </a:p>
          <a:p>
            <a:r>
              <a:rPr lang="sl-SI" dirty="0" err="1"/>
              <a:t>We</a:t>
            </a:r>
            <a:r>
              <a:rPr lang="sl-SI" dirty="0"/>
              <a:t> _______________ </a:t>
            </a:r>
            <a:r>
              <a:rPr lang="sl-SI" dirty="0" err="1"/>
              <a:t>learn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modal</a:t>
            </a:r>
            <a:r>
              <a:rPr lang="sl-SI" dirty="0"/>
              <a:t> </a:t>
            </a:r>
            <a:r>
              <a:rPr lang="sl-SI" dirty="0" err="1"/>
              <a:t>verbs</a:t>
            </a:r>
            <a:r>
              <a:rPr lang="sl-SI" dirty="0"/>
              <a:t> in </a:t>
            </a:r>
            <a:r>
              <a:rPr lang="sl-SI" dirty="0" err="1"/>
              <a:t>autumn</a:t>
            </a:r>
            <a:r>
              <a:rPr lang="sl-SI" dirty="0"/>
              <a:t> </a:t>
            </a:r>
            <a:r>
              <a:rPr lang="sl-SI" dirty="0" err="1"/>
              <a:t>again</a:t>
            </a:r>
            <a:r>
              <a:rPr lang="sl-SI" dirty="0"/>
              <a:t>! </a:t>
            </a:r>
            <a:r>
              <a:rPr lang="sl-SI" dirty="0" err="1"/>
              <a:t>We</a:t>
            </a:r>
            <a:r>
              <a:rPr lang="sl-SI" dirty="0"/>
              <a:t> ________ </a:t>
            </a:r>
            <a:r>
              <a:rPr lang="sl-SI" dirty="0" err="1"/>
              <a:t>learn</a:t>
            </a:r>
            <a:r>
              <a:rPr lang="sl-SI" dirty="0"/>
              <a:t> </a:t>
            </a:r>
            <a:r>
              <a:rPr lang="sl-SI" dirty="0" err="1"/>
              <a:t>all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 in ZOOM </a:t>
            </a:r>
            <a:r>
              <a:rPr lang="sl-SI" dirty="0" err="1"/>
              <a:t>meetings</a:t>
            </a:r>
            <a:r>
              <a:rPr lang="sl-SI" dirty="0"/>
              <a:t>?!</a:t>
            </a:r>
            <a:r>
              <a:rPr lang="en-US" dirty="0"/>
              <a:t/>
            </a:r>
            <a:br>
              <a:rPr lang="en-US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176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5A515A-0136-4237-B2EE-371E98FF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Modal</a:t>
            </a:r>
            <a:r>
              <a:rPr lang="sl-SI" dirty="0"/>
              <a:t> </a:t>
            </a:r>
            <a:r>
              <a:rPr lang="sl-SI" dirty="0" err="1"/>
              <a:t>verbs</a:t>
            </a:r>
            <a:r>
              <a:rPr lang="sl-SI" dirty="0"/>
              <a:t> are </a:t>
            </a:r>
            <a:r>
              <a:rPr lang="sl-SI" dirty="0" err="1"/>
              <a:t>useful</a:t>
            </a:r>
            <a:r>
              <a:rPr lang="sl-SI" dirty="0"/>
              <a:t> …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6824CAB0-7BB8-4992-B1EE-4514C1E058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1550988"/>
            <a:ext cx="3627438" cy="4585082"/>
          </a:xfrm>
          <a:prstGeom prst="rect">
            <a:avLst/>
          </a:prstGeom>
        </p:spPr>
      </p:pic>
      <p:pic>
        <p:nvPicPr>
          <p:cNvPr id="1026" name="Picture 2" descr="Bilingual Jokes">
            <a:extLst>
              <a:ext uri="{FF2B5EF4-FFF2-40B4-BE49-F238E27FC236}">
                <a16:creationId xmlns:a16="http://schemas.microsoft.com/office/drawing/2014/main" id="{12333518-0200-40BC-BB47-0A3D9ABDE1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04" y="1492896"/>
            <a:ext cx="4128052" cy="50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</TotalTime>
  <Words>846</Words>
  <Application>Microsoft Office PowerPoint</Application>
  <PresentationFormat>Širokozaslonsko</PresentationFormat>
  <Paragraphs>69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Gladko</vt:lpstr>
      <vt:lpstr>Modal verbs</vt:lpstr>
      <vt:lpstr>Modal verbs expressing ability Modalni glagoli za izražanje zmožnosti/sposobnosti</vt:lpstr>
      <vt:lpstr>CAN/COULD poleg izražanja zmožnosti uporabljamo tudi za izražanje:</vt:lpstr>
      <vt:lpstr>Modal verbs expressing obligation and prohibition Modalni glagoli za izražanje dolžnosti in prepovedi</vt:lpstr>
      <vt:lpstr>PowerPointova predstavitev</vt:lpstr>
      <vt:lpstr>Prohibition Prepovedi </vt:lpstr>
      <vt:lpstr>Modal verbs expressing  advice or suggestion Modalni glagoli za izražanje nasvetov ali predlogov</vt:lpstr>
      <vt:lpstr>V ZVEZEK V CELIH POVEDIH: Podnaslov: EXERCISE: must, mustn‘t, can, should, don‘t have to, can‘t </vt:lpstr>
      <vt:lpstr>Modal verbs are useful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 verbs</dc:title>
  <dc:creator>Maja Zajc-Kalar</dc:creator>
  <cp:lastModifiedBy>SIO</cp:lastModifiedBy>
  <cp:revision>19</cp:revision>
  <dcterms:created xsi:type="dcterms:W3CDTF">2020-04-14T13:06:07Z</dcterms:created>
  <dcterms:modified xsi:type="dcterms:W3CDTF">2020-04-16T21:55:15Z</dcterms:modified>
</cp:coreProperties>
</file>